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8" r:id="rId9"/>
    <p:sldId id="261" r:id="rId10"/>
    <p:sldId id="267" r:id="rId11"/>
    <p:sldId id="265" r:id="rId12"/>
    <p:sldId id="264" r:id="rId13"/>
    <p:sldId id="266"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7" autoAdjust="0"/>
    <p:restoredTop sz="94660"/>
  </p:normalViewPr>
  <p:slideViewPr>
    <p:cSldViewPr snapToGrid="0">
      <p:cViewPr varScale="1">
        <p:scale>
          <a:sx n="74" d="100"/>
          <a:sy n="74"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1FB3979-A340-4E7F-B257-68527ECE5C14}" type="datetimeFigureOut">
              <a:rPr lang="es-MX" smtClean="0"/>
              <a:t>05/10/2016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236796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FB3979-A340-4E7F-B257-68527ECE5C14}" type="datetimeFigureOut">
              <a:rPr lang="es-MX" smtClean="0"/>
              <a:t>05/10/2016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81210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FB3979-A340-4E7F-B257-68527ECE5C14}" type="datetimeFigureOut">
              <a:rPr lang="es-MX" smtClean="0"/>
              <a:t>05/10/2016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24704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FB3979-A340-4E7F-B257-68527ECE5C14}" type="datetimeFigureOut">
              <a:rPr lang="es-MX" smtClean="0"/>
              <a:t>05/10/2016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247233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1FB3979-A340-4E7F-B257-68527ECE5C14}" type="datetimeFigureOut">
              <a:rPr lang="es-MX" smtClean="0"/>
              <a:t>05/10/2016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37177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1FB3979-A340-4E7F-B257-68527ECE5C14}" type="datetimeFigureOut">
              <a:rPr lang="es-MX" smtClean="0"/>
              <a:t>05/10/2016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174052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1FB3979-A340-4E7F-B257-68527ECE5C14}" type="datetimeFigureOut">
              <a:rPr lang="es-MX" smtClean="0"/>
              <a:t>05/10/2016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94742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1FB3979-A340-4E7F-B257-68527ECE5C14}" type="datetimeFigureOut">
              <a:rPr lang="es-MX" smtClean="0"/>
              <a:t>05/10/2016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298638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1FB3979-A340-4E7F-B257-68527ECE5C14}" type="datetimeFigureOut">
              <a:rPr lang="es-MX" smtClean="0"/>
              <a:t>05/10/2016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3952910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1FB3979-A340-4E7F-B257-68527ECE5C14}" type="datetimeFigureOut">
              <a:rPr lang="es-MX" smtClean="0"/>
              <a:t>05/10/2016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278290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1FB3979-A340-4E7F-B257-68527ECE5C14}" type="datetimeFigureOut">
              <a:rPr lang="es-MX" smtClean="0"/>
              <a:t>05/10/2016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9575D3-8F0B-44C6-9CE0-5D6CF9CDEF6D}" type="slidenum">
              <a:rPr lang="es-MX" smtClean="0"/>
              <a:t>‹Nº›</a:t>
            </a:fld>
            <a:endParaRPr lang="es-MX"/>
          </a:p>
        </p:txBody>
      </p:sp>
    </p:spTree>
    <p:extLst>
      <p:ext uri="{BB962C8B-B14F-4D97-AF65-F5344CB8AC3E}">
        <p14:creationId xmlns:p14="http://schemas.microsoft.com/office/powerpoint/2010/main" val="35784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B3979-A340-4E7F-B257-68527ECE5C14}" type="datetimeFigureOut">
              <a:rPr lang="es-MX" smtClean="0"/>
              <a:t>05/10/2016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575D3-8F0B-44C6-9CE0-5D6CF9CDEF6D}" type="slidenum">
              <a:rPr lang="es-MX" smtClean="0"/>
              <a:t>‹Nº›</a:t>
            </a:fld>
            <a:endParaRPr lang="es-MX"/>
          </a:p>
        </p:txBody>
      </p:sp>
    </p:spTree>
    <p:extLst>
      <p:ext uri="{BB962C8B-B14F-4D97-AF65-F5344CB8AC3E}">
        <p14:creationId xmlns:p14="http://schemas.microsoft.com/office/powerpoint/2010/main" val="122277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Grupo"/>
          <p:cNvGrpSpPr/>
          <p:nvPr/>
        </p:nvGrpSpPr>
        <p:grpSpPr>
          <a:xfrm>
            <a:off x="1524001" y="2"/>
            <a:ext cx="9156785" cy="1124743"/>
            <a:chOff x="0" y="1"/>
            <a:chExt cx="9156785" cy="1124743"/>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4139952" cy="1034988"/>
            </a:xfrm>
            <a:prstGeom prst="rect">
              <a:avLst/>
            </a:prstGeom>
          </p:spPr>
        </p:pic>
        <p:cxnSp>
          <p:nvCxnSpPr>
            <p:cNvPr id="8" name="7 Conector recto"/>
            <p:cNvCxnSpPr/>
            <p:nvPr/>
          </p:nvCxnSpPr>
          <p:spPr>
            <a:xfrm flipV="1">
              <a:off x="12785" y="1124743"/>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228184" y="847745"/>
              <a:ext cx="2915816" cy="276999"/>
            </a:xfrm>
            <a:prstGeom prst="rect">
              <a:avLst/>
            </a:prstGeom>
            <a:noFill/>
          </p:spPr>
          <p:txBody>
            <a:bodyPr wrap="square" rtlCol="0">
              <a:spAutoFit/>
            </a:bodyPr>
            <a:lstStyle/>
            <a:p>
              <a:r>
                <a:rPr lang="es-MX" sz="1200" b="1" i="1" dirty="0"/>
                <a:t>Capacitaciones Ingressio en la Nube </a:t>
              </a:r>
              <a:r>
                <a:rPr lang="es-MX" sz="1200" b="1" i="1" dirty="0" smtClean="0"/>
                <a:t>2017</a:t>
              </a:r>
              <a:endParaRPr lang="es-MX" sz="1200" b="1" i="1" dirty="0"/>
            </a:p>
          </p:txBody>
        </p:sp>
      </p:grpSp>
      <p:sp>
        <p:nvSpPr>
          <p:cNvPr id="2" name="CuadroTexto 1"/>
          <p:cNvSpPr txBox="1"/>
          <p:nvPr/>
        </p:nvSpPr>
        <p:spPr>
          <a:xfrm>
            <a:off x="1758458" y="2078181"/>
            <a:ext cx="4832347" cy="4524315"/>
          </a:xfrm>
          <a:prstGeom prst="rect">
            <a:avLst/>
          </a:prstGeom>
          <a:noFill/>
        </p:spPr>
        <p:txBody>
          <a:bodyPr wrap="square" rtlCol="0">
            <a:spAutoFit/>
          </a:bodyPr>
          <a:lstStyle/>
          <a:p>
            <a:pPr algn="just"/>
            <a:r>
              <a:rPr lang="es-MX" sz="2400" dirty="0"/>
              <a:t>En </a:t>
            </a:r>
            <a:r>
              <a:rPr lang="es-MX" sz="2400" dirty="0" smtClean="0"/>
              <a:t>esta presentación </a:t>
            </a:r>
            <a:r>
              <a:rPr lang="es-MX" sz="2400" dirty="0"/>
              <a:t>se describen los procedimientos que nos permitirán realizar un análisis de casos comunes </a:t>
            </a:r>
            <a:r>
              <a:rPr lang="es-MX" sz="2400" dirty="0" smtClean="0"/>
              <a:t>en </a:t>
            </a:r>
            <a:r>
              <a:rPr lang="es-MX" sz="2400" dirty="0"/>
              <a:t>los que se describen los escenarios detectados como posibles irregularidades en el cálculo de incidencias de nuestro sistema de control de asistencia Ingressio en la Nube complementado el análisis con una serie de rutinas a ejecutar para dar solución a las incidencias mismas detectadas</a:t>
            </a:r>
            <a:r>
              <a:rPr lang="es-MX" sz="2400" dirty="0" smtClean="0"/>
              <a:t>.</a:t>
            </a:r>
            <a:endParaRPr lang="es-MX" sz="2400" dirty="0"/>
          </a:p>
        </p:txBody>
      </p:sp>
      <p:sp>
        <p:nvSpPr>
          <p:cNvPr id="3" name="Rectángulo 2"/>
          <p:cNvSpPr/>
          <p:nvPr/>
        </p:nvSpPr>
        <p:spPr>
          <a:xfrm>
            <a:off x="2055625" y="1309075"/>
            <a:ext cx="8106322" cy="584775"/>
          </a:xfrm>
          <a:prstGeom prst="rect">
            <a:avLst/>
          </a:prstGeom>
        </p:spPr>
        <p:txBody>
          <a:bodyPr wrap="none">
            <a:spAutoFit/>
          </a:bodyPr>
          <a:lstStyle/>
          <a:p>
            <a:r>
              <a:rPr lang="es-MX" sz="3200" dirty="0" smtClean="0">
                <a:solidFill>
                  <a:schemeClr val="accent4">
                    <a:lumMod val="75000"/>
                  </a:schemeClr>
                </a:solidFill>
              </a:rPr>
              <a:t>Análisis </a:t>
            </a:r>
            <a:r>
              <a:rPr lang="es-MX" sz="3200" dirty="0">
                <a:solidFill>
                  <a:schemeClr val="accent4">
                    <a:lumMod val="75000"/>
                  </a:schemeClr>
                </a:solidFill>
              </a:rPr>
              <a:t>y </a:t>
            </a:r>
            <a:r>
              <a:rPr lang="es-MX" sz="3200" dirty="0" smtClean="0">
                <a:solidFill>
                  <a:schemeClr val="accent4">
                    <a:lumMod val="75000"/>
                  </a:schemeClr>
                </a:solidFill>
              </a:rPr>
              <a:t>Solución </a:t>
            </a:r>
            <a:r>
              <a:rPr lang="es-MX" sz="3200" dirty="0">
                <a:solidFill>
                  <a:schemeClr val="accent4">
                    <a:lumMod val="75000"/>
                  </a:schemeClr>
                </a:solidFill>
              </a:rPr>
              <a:t>de Incidencias Comunes FAQ</a:t>
            </a:r>
          </a:p>
        </p:txBody>
      </p:sp>
      <p:pic>
        <p:nvPicPr>
          <p:cNvPr id="7170" name="Picture 2" descr="Resultado de imagen para flujo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9520"/>
          <a:stretch/>
        </p:blipFill>
        <p:spPr bwMode="auto">
          <a:xfrm>
            <a:off x="6853258" y="2410689"/>
            <a:ext cx="4314825" cy="355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3118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par>
                                <p:cTn id="12" presetID="21" presetClass="entr" presetSubtype="1" fill="hold" nodeType="with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1)">
                                      <p:cBhvr>
                                        <p:cTn id="14" dur="3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El cálculo de incidencias no concuerda con los registros de acceso físicos realizados por empleados en su jornada laboral</a:t>
            </a:r>
          </a:p>
        </p:txBody>
      </p:sp>
      <p:sp>
        <p:nvSpPr>
          <p:cNvPr id="11" name="CuadroTexto 10"/>
          <p:cNvSpPr txBox="1"/>
          <p:nvPr/>
        </p:nvSpPr>
        <p:spPr>
          <a:xfrm>
            <a:off x="593766" y="3838631"/>
            <a:ext cx="11032177" cy="1815882"/>
          </a:xfrm>
          <a:prstGeom prst="rect">
            <a:avLst/>
          </a:prstGeom>
          <a:noFill/>
        </p:spPr>
        <p:txBody>
          <a:bodyPr wrap="square" rtlCol="0">
            <a:spAutoFit/>
          </a:bodyPr>
          <a:lstStyle/>
          <a:p>
            <a:pPr algn="just"/>
            <a:r>
              <a:rPr lang="es-MX" sz="1600" dirty="0" smtClean="0"/>
              <a:t>Este escenario se presenta cuando detectamos que los registros de entrada y salida no corresponden tentativamente a los registros físicos realizados por empleados directamente en dispositivos biométricos, esto puede deberse a que los registros de empleado son realizados comúnmente a una hora anterior en relación la su hora de entrada configurada en sistema incluyendo el rango de horas de tolerancia antes de entrada y por ende se genera un desfase en la relación de registros de entrada y salida para los días implicados en este escenario, para determinar si caemos en este escenario debemos analizar la configuración de horario asignado a empleados y comparar la relación de registros de acceso contra el rango de horas efectivas para el calculo de incidencias de 24 horas que nuestros sistemas de control de asistencia maneja.</a:t>
            </a:r>
            <a:endParaRPr lang="es-MX" sz="1600" dirty="0"/>
          </a:p>
        </p:txBody>
      </p:sp>
      <p:pic>
        <p:nvPicPr>
          <p:cNvPr id="12" name="Imagen 11"/>
          <p:cNvPicPr>
            <a:picLocks noChangeAspect="1"/>
          </p:cNvPicPr>
          <p:nvPr/>
        </p:nvPicPr>
        <p:blipFill rotWithShape="1">
          <a:blip r:embed="rId3"/>
          <a:srcRect r="7669"/>
          <a:stretch/>
        </p:blipFill>
        <p:spPr>
          <a:xfrm>
            <a:off x="106853" y="1422688"/>
            <a:ext cx="11955493" cy="2239803"/>
          </a:xfrm>
          <a:prstGeom prst="rect">
            <a:avLst/>
          </a:prstGeom>
        </p:spPr>
      </p:pic>
    </p:spTree>
    <p:extLst>
      <p:ext uri="{BB962C8B-B14F-4D97-AF65-F5344CB8AC3E}">
        <p14:creationId xmlns:p14="http://schemas.microsoft.com/office/powerpoint/2010/main" val="2491349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El cálculo de incidencias no concuerda con los registros de acceso físicos realizados por empleados en su jornada laboral</a:t>
            </a:r>
          </a:p>
        </p:txBody>
      </p:sp>
      <p:pic>
        <p:nvPicPr>
          <p:cNvPr id="7" name="Imagen 6"/>
          <p:cNvPicPr>
            <a:picLocks noChangeAspect="1"/>
          </p:cNvPicPr>
          <p:nvPr/>
        </p:nvPicPr>
        <p:blipFill rotWithShape="1">
          <a:blip r:embed="rId3"/>
          <a:srcRect t="43113"/>
          <a:stretch/>
        </p:blipFill>
        <p:spPr>
          <a:xfrm>
            <a:off x="431614" y="3256603"/>
            <a:ext cx="5868219" cy="3354476"/>
          </a:xfrm>
          <a:prstGeom prst="rect">
            <a:avLst/>
          </a:prstGeom>
        </p:spPr>
      </p:pic>
      <p:pic>
        <p:nvPicPr>
          <p:cNvPr id="9" name="Imagen 8"/>
          <p:cNvPicPr>
            <a:picLocks noChangeAspect="1"/>
          </p:cNvPicPr>
          <p:nvPr/>
        </p:nvPicPr>
        <p:blipFill>
          <a:blip r:embed="rId4"/>
          <a:stretch>
            <a:fillRect/>
          </a:stretch>
        </p:blipFill>
        <p:spPr>
          <a:xfrm>
            <a:off x="123204" y="1294179"/>
            <a:ext cx="8897592" cy="1962424"/>
          </a:xfrm>
          <a:prstGeom prst="rect">
            <a:avLst/>
          </a:prstGeom>
        </p:spPr>
      </p:pic>
      <p:sp>
        <p:nvSpPr>
          <p:cNvPr id="11" name="CuadroTexto 10"/>
          <p:cNvSpPr txBox="1"/>
          <p:nvPr/>
        </p:nvSpPr>
        <p:spPr>
          <a:xfrm>
            <a:off x="6556666" y="3304234"/>
            <a:ext cx="5508664" cy="1077218"/>
          </a:xfrm>
          <a:prstGeom prst="rect">
            <a:avLst/>
          </a:prstGeom>
          <a:noFill/>
        </p:spPr>
        <p:txBody>
          <a:bodyPr wrap="square" rtlCol="0">
            <a:spAutoFit/>
          </a:bodyPr>
          <a:lstStyle/>
          <a:p>
            <a:pPr algn="just"/>
            <a:r>
              <a:rPr lang="es-MX" sz="1600" dirty="0" smtClean="0"/>
              <a:t>(A) Par realizar un análisis de la incidencia debemos validar el horario asignado y en base a esta configuración definir el rango de horas 24 para el barrido de registros de acceso efectivos para el calculo de incidencias de la jornada laboral diaria. </a:t>
            </a:r>
            <a:endParaRPr lang="es-MX" sz="1600" dirty="0"/>
          </a:p>
        </p:txBody>
      </p:sp>
    </p:spTree>
    <p:extLst>
      <p:ext uri="{BB962C8B-B14F-4D97-AF65-F5344CB8AC3E}">
        <p14:creationId xmlns:p14="http://schemas.microsoft.com/office/powerpoint/2010/main" val="31264281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1892696398"/>
              </p:ext>
            </p:extLst>
          </p:nvPr>
        </p:nvGraphicFramePr>
        <p:xfrm>
          <a:off x="-2" y="19046"/>
          <a:ext cx="6400804" cy="6736752"/>
        </p:xfrm>
        <a:graphic>
          <a:graphicData uri="http://schemas.openxmlformats.org/drawingml/2006/table">
            <a:tbl>
              <a:tblPr>
                <a:tableStyleId>{5C22544A-7EE6-4342-B048-85BDC9FD1C3A}</a:tableStyleId>
              </a:tblPr>
              <a:tblGrid>
                <a:gridCol w="1401171"/>
                <a:gridCol w="1401171"/>
                <a:gridCol w="1401171"/>
                <a:gridCol w="398060"/>
                <a:gridCol w="1401171"/>
                <a:gridCol w="398060"/>
              </a:tblGrid>
              <a:tr h="1354525">
                <a:tc>
                  <a:txBody>
                    <a:bodyPr/>
                    <a:lstStyle/>
                    <a:p>
                      <a:pPr algn="ctr" fontAlgn="ctr"/>
                      <a:r>
                        <a:rPr lang="es-MX" sz="1100" b="1" u="none" strike="noStrike" dirty="0">
                          <a:solidFill>
                            <a:schemeClr val="bg1"/>
                          </a:solidFill>
                          <a:effectLst/>
                          <a:latin typeface="+mn-lt"/>
                        </a:rPr>
                        <a:t>Jornada laboral</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c>
                  <a:txBody>
                    <a:bodyPr/>
                    <a:lstStyle/>
                    <a:p>
                      <a:pPr algn="ctr" fontAlgn="ctr"/>
                      <a:r>
                        <a:rPr lang="es-MX" sz="1100" b="1" u="none" strike="noStrike" dirty="0" smtClean="0">
                          <a:solidFill>
                            <a:schemeClr val="bg1"/>
                          </a:solidFill>
                          <a:effectLst/>
                          <a:latin typeface="+mn-lt"/>
                        </a:rPr>
                        <a:t>Línea </a:t>
                      </a:r>
                      <a:r>
                        <a:rPr lang="es-MX" sz="1100" b="1" u="none" strike="noStrike" dirty="0">
                          <a:solidFill>
                            <a:schemeClr val="bg1"/>
                          </a:solidFill>
                          <a:effectLst/>
                          <a:latin typeface="+mn-lt"/>
                        </a:rPr>
                        <a:t>de Tiempo</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c>
                  <a:txBody>
                    <a:bodyPr/>
                    <a:lstStyle/>
                    <a:p>
                      <a:pPr algn="ctr" fontAlgn="ctr"/>
                      <a:r>
                        <a:rPr lang="es-MX" sz="1100" b="1" u="none" strike="noStrike" dirty="0">
                          <a:solidFill>
                            <a:schemeClr val="bg1"/>
                          </a:solidFill>
                          <a:effectLst/>
                          <a:latin typeface="+mn-lt"/>
                        </a:rPr>
                        <a:t>Horario laboral: </a:t>
                      </a:r>
                      <a:r>
                        <a:rPr lang="es-MX" sz="1100" b="1" u="none" strike="noStrike" dirty="0" smtClean="0">
                          <a:solidFill>
                            <a:schemeClr val="bg1"/>
                          </a:solidFill>
                          <a:effectLst/>
                          <a:latin typeface="+mn-lt"/>
                        </a:rPr>
                        <a:t>      09:00 </a:t>
                      </a:r>
                      <a:r>
                        <a:rPr lang="es-MX" sz="1100" b="1" u="none" strike="noStrike" dirty="0">
                          <a:solidFill>
                            <a:schemeClr val="bg1"/>
                          </a:solidFill>
                          <a:effectLst/>
                          <a:latin typeface="+mn-lt"/>
                        </a:rPr>
                        <a:t>a 18:00 </a:t>
                      </a:r>
                      <a:r>
                        <a:rPr lang="es-MX" sz="1100" b="1" u="none" strike="noStrike" dirty="0" smtClean="0">
                          <a:solidFill>
                            <a:schemeClr val="bg1"/>
                          </a:solidFill>
                          <a:effectLst/>
                          <a:latin typeface="+mn-lt"/>
                        </a:rPr>
                        <a:t>horas. </a:t>
                      </a:r>
                      <a:r>
                        <a:rPr lang="es-MX" sz="1100" b="1" u="none" strike="noStrike" dirty="0">
                          <a:solidFill>
                            <a:schemeClr val="bg1"/>
                          </a:solidFill>
                          <a:effectLst/>
                          <a:latin typeface="+mn-lt"/>
                        </a:rPr>
                        <a:t>Con 2 horas como Limite </a:t>
                      </a:r>
                      <a:r>
                        <a:rPr lang="es-MX" sz="1100" b="1" u="none" strike="noStrike" dirty="0" smtClean="0">
                          <a:solidFill>
                            <a:schemeClr val="bg1"/>
                          </a:solidFill>
                          <a:effectLst/>
                          <a:latin typeface="+mn-lt"/>
                        </a:rPr>
                        <a:t>Máximo </a:t>
                      </a:r>
                      <a:r>
                        <a:rPr lang="es-MX" sz="1100" b="1" u="none" strike="noStrike" dirty="0">
                          <a:solidFill>
                            <a:schemeClr val="bg1"/>
                          </a:solidFill>
                          <a:effectLst/>
                          <a:latin typeface="+mn-lt"/>
                        </a:rPr>
                        <a:t>antes de Entrada.</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c>
                  <a:txBody>
                    <a:bodyPr/>
                    <a:lstStyle/>
                    <a:p>
                      <a:pPr algn="ctr" fontAlgn="ctr"/>
                      <a:r>
                        <a:rPr lang="es-MX" sz="1100" b="1" u="none" strike="noStrike" dirty="0" err="1">
                          <a:solidFill>
                            <a:schemeClr val="bg1"/>
                          </a:solidFill>
                          <a:effectLst/>
                          <a:latin typeface="+mn-lt"/>
                        </a:rPr>
                        <a:t>Hrs</a:t>
                      </a:r>
                      <a:r>
                        <a:rPr lang="es-MX" sz="1100" b="1" u="none" strike="noStrike" dirty="0">
                          <a:solidFill>
                            <a:schemeClr val="bg1"/>
                          </a:solidFill>
                          <a:effectLst/>
                          <a:latin typeface="+mn-lt"/>
                        </a:rPr>
                        <a:t>. Acu.</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c>
                  <a:txBody>
                    <a:bodyPr/>
                    <a:lstStyle/>
                    <a:p>
                      <a:pPr algn="ctr" fontAlgn="ctr"/>
                      <a:r>
                        <a:rPr lang="es-MX" sz="1100" b="1" u="none" strike="noStrike" dirty="0">
                          <a:solidFill>
                            <a:schemeClr val="bg1"/>
                          </a:solidFill>
                          <a:effectLst/>
                          <a:latin typeface="+mn-lt"/>
                        </a:rPr>
                        <a:t>Rango de 24 horas para validación de registros efectivos</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c>
                  <a:txBody>
                    <a:bodyPr/>
                    <a:lstStyle/>
                    <a:p>
                      <a:pPr algn="ctr" fontAlgn="ctr"/>
                      <a:r>
                        <a:rPr lang="es-MX" sz="1100" b="1" u="none" strike="noStrike" dirty="0" err="1">
                          <a:solidFill>
                            <a:schemeClr val="bg1"/>
                          </a:solidFill>
                          <a:effectLst/>
                          <a:latin typeface="+mn-lt"/>
                        </a:rPr>
                        <a:t>Hrs</a:t>
                      </a:r>
                      <a:r>
                        <a:rPr lang="es-MX" sz="1100" b="1" u="none" strike="noStrike" dirty="0">
                          <a:solidFill>
                            <a:schemeClr val="bg1"/>
                          </a:solidFill>
                          <a:effectLst/>
                          <a:latin typeface="+mn-lt"/>
                        </a:rPr>
                        <a:t>. Acu.</a:t>
                      </a:r>
                      <a:endParaRPr lang="es-MX" sz="1100" b="1" i="0" u="none" strike="noStrike" dirty="0">
                        <a:solidFill>
                          <a:schemeClr val="bg1"/>
                        </a:solidFill>
                        <a:effectLst/>
                        <a:latin typeface="+mn-lt"/>
                      </a:endParaRPr>
                    </a:p>
                  </a:txBody>
                  <a:tcPr marL="6027" marR="6027" marT="6027" marB="0" anchor="ctr">
                    <a:solidFill>
                      <a:schemeClr val="accent5">
                        <a:lumMod val="50000"/>
                      </a:schemeClr>
                    </a:solidFill>
                  </a:tcPr>
                </a:tc>
              </a:tr>
              <a:tr h="189445">
                <a:tc rowSpan="19">
                  <a:txBody>
                    <a:bodyPr/>
                    <a:lstStyle/>
                    <a:p>
                      <a:pPr algn="ctr" fontAlgn="ctr"/>
                      <a:r>
                        <a:rPr lang="es-MX" sz="1100" u="none" strike="noStrike" dirty="0">
                          <a:effectLst/>
                          <a:latin typeface="+mn-lt"/>
                        </a:rPr>
                        <a:t>Día inicial</a:t>
                      </a:r>
                      <a:endParaRPr lang="es-MX" sz="1100" b="1" i="0" u="none" strike="noStrike" dirty="0">
                        <a:solidFill>
                          <a:srgbClr val="000000"/>
                        </a:solidFill>
                        <a:effectLst/>
                        <a:latin typeface="+mn-lt"/>
                      </a:endParaRPr>
                    </a:p>
                  </a:txBody>
                  <a:tcPr marL="6027" marR="6027" marT="6027" marB="0" anchor="ctr"/>
                </a:tc>
                <a:tc>
                  <a:txBody>
                    <a:bodyPr/>
                    <a:lstStyle/>
                    <a:p>
                      <a:pPr algn="ctr" fontAlgn="b"/>
                      <a:r>
                        <a:rPr lang="es-MX" sz="1100" u="none" strike="noStrike" dirty="0">
                          <a:effectLst/>
                          <a:latin typeface="+mn-lt"/>
                        </a:rPr>
                        <a:t>06:00:00 a. m.</a:t>
                      </a:r>
                      <a:endParaRPr lang="es-MX" sz="1100" b="0" i="0" u="none" strike="noStrike" dirty="0">
                        <a:solidFill>
                          <a:srgbClr val="000000"/>
                        </a:solidFill>
                        <a:effectLst/>
                        <a:latin typeface="+mn-lt"/>
                      </a:endParaRPr>
                    </a:p>
                  </a:txBody>
                  <a:tcPr marL="6027" marR="6027" marT="6027" marB="0" anchor="b"/>
                </a:tc>
                <a:tc gridSpan="3">
                  <a:txBody>
                    <a:bodyPr/>
                    <a:lstStyle/>
                    <a:p>
                      <a:pPr algn="ctr" fontAlgn="b"/>
                      <a:r>
                        <a:rPr lang="es-MX" sz="1100" u="none" strike="noStrike" dirty="0" err="1">
                          <a:effectLst/>
                          <a:latin typeface="+mn-lt"/>
                        </a:rPr>
                        <a:t>Hrs</a:t>
                      </a:r>
                      <a:r>
                        <a:rPr lang="es-MX" sz="1100" u="none" strike="noStrike" dirty="0">
                          <a:effectLst/>
                          <a:latin typeface="+mn-lt"/>
                        </a:rPr>
                        <a:t>. Acu. = Horas Acumuladas</a:t>
                      </a:r>
                      <a:endParaRPr lang="es-MX" sz="1100" b="1" i="1" u="none" strike="noStrike" dirty="0">
                        <a:solidFill>
                          <a:srgbClr val="000000"/>
                        </a:solidFill>
                        <a:effectLst/>
                        <a:latin typeface="+mn-lt"/>
                      </a:endParaRPr>
                    </a:p>
                  </a:txBody>
                  <a:tcPr marL="6027" marR="6027" marT="6027" marB="0" anchor="b"/>
                </a:tc>
                <a:tc hMerge="1">
                  <a:txBody>
                    <a:bodyPr/>
                    <a:lstStyle/>
                    <a:p>
                      <a:endParaRPr lang="es-MX"/>
                    </a:p>
                  </a:txBody>
                  <a:tcPr/>
                </a:tc>
                <a:tc hMerge="1">
                  <a:txBody>
                    <a:bodyPr/>
                    <a:lstStyle/>
                    <a:p>
                      <a:endParaRPr lang="es-MX"/>
                    </a:p>
                  </a:txBody>
                  <a:tcPr/>
                </a:tc>
                <a:tc>
                  <a:txBody>
                    <a:bodyPr/>
                    <a:lstStyle/>
                    <a:p>
                      <a:pPr algn="ctr" fontAlgn="b"/>
                      <a:endParaRPr lang="es-MX" sz="1100" b="0" i="0" u="none" strike="noStrike">
                        <a:solidFill>
                          <a:srgbClr val="00000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07:00:00 a. m.</a:t>
                      </a:r>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07:00:00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0</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08:00:00 a. m.</a:t>
                      </a:r>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08:00:00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09:00:00 a.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09:00:00 a.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09:00:00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10:00:00 a.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10:00:00 a.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10:00:00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3</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11:00:00 a.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11:00:00 a.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2</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11:00:00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4</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12:00:00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12:00:00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3</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12:00:00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5</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01:00:00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01:00:00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4</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01:00:00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6</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02:00:00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02:00:00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5</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02:00:00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7</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03:00:00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03:00:00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6</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03:00:00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8</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dirty="0">
                          <a:effectLst/>
                          <a:latin typeface="+mn-lt"/>
                        </a:rPr>
                        <a:t>04:00:00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04:00:00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7</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04:00:00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9</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05:00:00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05:00:00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8</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05:00:00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10</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06:00:00 p. m.</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06:00:00 p. m.</a:t>
                      </a:r>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9</a:t>
                      </a:r>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06:00:00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11</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07:00:00 p.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07:00:00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12</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08:00:00 p.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08:00:00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a:effectLst/>
                          <a:latin typeface="+mn-lt"/>
                        </a:rPr>
                        <a:t>13</a:t>
                      </a:r>
                      <a:endParaRPr lang="es-MX" sz="1100" b="0" i="0" u="none" strike="noStrike">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09:00:00 p.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09:00:00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14</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10:00:00 p.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10:00:00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15</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11:00:00 p.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11:00:00 p.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16</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12:00:00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12:00:00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17</a:t>
                      </a:r>
                      <a:endParaRPr lang="es-MX" sz="1100" b="0" i="0" u="none" strike="noStrike" dirty="0">
                        <a:solidFill>
                          <a:srgbClr val="808080"/>
                        </a:solidFill>
                        <a:effectLst/>
                        <a:latin typeface="+mn-lt"/>
                      </a:endParaRPr>
                    </a:p>
                  </a:txBody>
                  <a:tcPr marL="6027" marR="6027" marT="6027" marB="0" anchor="b"/>
                </a:tc>
              </a:tr>
              <a:tr h="189445">
                <a:tc rowSpan="9">
                  <a:txBody>
                    <a:bodyPr/>
                    <a:lstStyle/>
                    <a:p>
                      <a:pPr algn="ctr" fontAlgn="ctr"/>
                      <a:r>
                        <a:rPr lang="es-MX" sz="1100" u="none" strike="noStrike">
                          <a:effectLst/>
                          <a:latin typeface="+mn-lt"/>
                        </a:rPr>
                        <a:t>Día siguiente</a:t>
                      </a:r>
                      <a:endParaRPr lang="es-MX" sz="1100" b="1" i="0" u="none" strike="noStrike">
                        <a:solidFill>
                          <a:srgbClr val="000000"/>
                        </a:solidFill>
                        <a:effectLst/>
                        <a:latin typeface="+mn-lt"/>
                      </a:endParaRPr>
                    </a:p>
                  </a:txBody>
                  <a:tcPr marL="6027" marR="6027" marT="6027" marB="0" anchor="ctr"/>
                </a:tc>
                <a:tc>
                  <a:txBody>
                    <a:bodyPr/>
                    <a:lstStyle/>
                    <a:p>
                      <a:pPr algn="ctr" fontAlgn="b"/>
                      <a:r>
                        <a:rPr lang="es-MX" sz="1100" u="none" strike="noStrike">
                          <a:effectLst/>
                          <a:latin typeface="+mn-lt"/>
                        </a:rPr>
                        <a:t>01:00:00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01:00:00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18</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02:00:00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02:00:00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19</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03:00:00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03:00:00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20</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04:00:00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04:00:00 a. m.</a:t>
                      </a:r>
                      <a:endParaRPr lang="es-MX" sz="1100" b="0" i="0" u="none" strike="noStrike" dirty="0">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21</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05:00:00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05:00:00 a. m.</a:t>
                      </a:r>
                      <a:endParaRPr lang="es-MX" sz="1100" b="0" i="0" u="none" strike="noStrike" dirty="0">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22</a:t>
                      </a:r>
                      <a:endParaRPr lang="es-MX" sz="1100" b="0" i="0" u="none" strike="noStrike" dirty="0">
                        <a:solidFill>
                          <a:srgbClr val="80808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06:00:00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a:effectLst/>
                          <a:latin typeface="+mn-lt"/>
                        </a:rPr>
                        <a:t>06:00:00 a. m.</a:t>
                      </a:r>
                      <a:endParaRPr lang="es-MX" sz="1100" b="0" i="0" u="none" strike="noStrike">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23</a:t>
                      </a:r>
                      <a:endParaRPr lang="es-MX" sz="1100" b="0" i="0" u="none" strike="noStrike" dirty="0">
                        <a:solidFill>
                          <a:srgbClr val="808080"/>
                        </a:solidFill>
                        <a:effectLst/>
                        <a:latin typeface="+mn-lt"/>
                      </a:endParaRPr>
                    </a:p>
                  </a:txBody>
                  <a:tcPr marL="6027" marR="6027" marT="6027" marB="0" anchor="b"/>
                </a:tc>
              </a:tr>
              <a:tr h="219852">
                <a:tc vMerge="1">
                  <a:txBody>
                    <a:bodyPr/>
                    <a:lstStyle/>
                    <a:p>
                      <a:endParaRPr lang="es-MX"/>
                    </a:p>
                  </a:txBody>
                  <a:tcPr/>
                </a:tc>
                <a:tc>
                  <a:txBody>
                    <a:bodyPr/>
                    <a:lstStyle/>
                    <a:p>
                      <a:pPr algn="ctr" fontAlgn="b"/>
                      <a:r>
                        <a:rPr lang="es-MX" sz="1100" u="none" strike="noStrike" dirty="0">
                          <a:effectLst/>
                          <a:latin typeface="+mn-lt"/>
                        </a:rPr>
                        <a:t>07:00:00 a. m.</a:t>
                      </a:r>
                      <a:endParaRPr lang="es-MX" sz="1100" b="0" i="0" u="none" strike="noStrike" dirty="0">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r>
                        <a:rPr lang="es-MX" sz="1100" u="none" strike="noStrike" dirty="0">
                          <a:effectLst/>
                          <a:latin typeface="+mn-lt"/>
                        </a:rPr>
                        <a:t>06:59:59 a. m.</a:t>
                      </a:r>
                      <a:endParaRPr lang="es-MX" sz="1100" b="0" i="0" u="none" strike="noStrike" dirty="0">
                        <a:solidFill>
                          <a:srgbClr val="808080"/>
                        </a:solidFill>
                        <a:effectLst/>
                        <a:latin typeface="+mn-lt"/>
                      </a:endParaRPr>
                    </a:p>
                  </a:txBody>
                  <a:tcPr marL="6027" marR="6027" marT="6027" marB="0" anchor="b"/>
                </a:tc>
                <a:tc>
                  <a:txBody>
                    <a:bodyPr/>
                    <a:lstStyle/>
                    <a:p>
                      <a:pPr algn="ctr" fontAlgn="ctr"/>
                      <a:r>
                        <a:rPr lang="es-MX" sz="1100" u="none" strike="noStrike" dirty="0">
                          <a:effectLst/>
                          <a:latin typeface="+mn-lt"/>
                        </a:rPr>
                        <a:t>24</a:t>
                      </a:r>
                      <a:endParaRPr lang="es-MX" sz="1100" b="0" i="0" u="none" strike="noStrike" dirty="0">
                        <a:solidFill>
                          <a:srgbClr val="808080"/>
                        </a:solidFill>
                        <a:effectLst/>
                        <a:latin typeface="+mn-lt"/>
                      </a:endParaRPr>
                    </a:p>
                  </a:txBody>
                  <a:tcPr marL="6027" marR="6027" marT="6027" marB="0" anchor="b"/>
                </a:tc>
              </a:tr>
              <a:tr h="236805">
                <a:tc vMerge="1">
                  <a:txBody>
                    <a:bodyPr/>
                    <a:lstStyle/>
                    <a:p>
                      <a:endParaRPr lang="es-MX"/>
                    </a:p>
                  </a:txBody>
                  <a:tcPr/>
                </a:tc>
                <a:tc>
                  <a:txBody>
                    <a:bodyPr/>
                    <a:lstStyle/>
                    <a:p>
                      <a:pPr algn="ctr" fontAlgn="b"/>
                      <a:r>
                        <a:rPr lang="es-MX" sz="1100" u="none" strike="noStrike">
                          <a:effectLst/>
                          <a:latin typeface="+mn-lt"/>
                        </a:rPr>
                        <a:t>08:00:00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r>
              <a:tr h="189445">
                <a:tc vMerge="1">
                  <a:txBody>
                    <a:bodyPr/>
                    <a:lstStyle/>
                    <a:p>
                      <a:endParaRPr lang="es-MX"/>
                    </a:p>
                  </a:txBody>
                  <a:tcPr/>
                </a:tc>
                <a:tc>
                  <a:txBody>
                    <a:bodyPr/>
                    <a:lstStyle/>
                    <a:p>
                      <a:pPr algn="ctr" fontAlgn="b"/>
                      <a:r>
                        <a:rPr lang="es-MX" sz="1100" u="none" strike="noStrike">
                          <a:effectLst/>
                          <a:latin typeface="+mn-lt"/>
                        </a:rPr>
                        <a:t>09:00:00 a. m.</a:t>
                      </a:r>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a:solidFill>
                          <a:srgbClr val="000000"/>
                        </a:solidFill>
                        <a:effectLst/>
                        <a:latin typeface="+mn-lt"/>
                      </a:endParaRPr>
                    </a:p>
                  </a:txBody>
                  <a:tcPr marL="6027" marR="6027" marT="6027" marB="0" anchor="b"/>
                </a:tc>
                <a:tc>
                  <a:txBody>
                    <a:bodyPr/>
                    <a:lstStyle/>
                    <a:p>
                      <a:pPr algn="ctr" fontAlgn="b"/>
                      <a:endParaRPr lang="es-MX" sz="1100" b="0" i="0" u="none" strike="noStrike" dirty="0">
                        <a:solidFill>
                          <a:srgbClr val="000000"/>
                        </a:solidFill>
                        <a:effectLst/>
                        <a:latin typeface="+mn-lt"/>
                      </a:endParaRPr>
                    </a:p>
                  </a:txBody>
                  <a:tcPr marL="6027" marR="6027" marT="6027" marB="0" anchor="b"/>
                </a:tc>
              </a:tr>
            </a:tbl>
          </a:graphicData>
        </a:graphic>
      </p:graphicFrame>
      <p:sp>
        <p:nvSpPr>
          <p:cNvPr id="21" name="5 Cerrar llave"/>
          <p:cNvSpPr/>
          <p:nvPr/>
        </p:nvSpPr>
        <p:spPr>
          <a:xfrm>
            <a:off x="6423760" y="1552575"/>
            <a:ext cx="447333" cy="4754563"/>
          </a:xfrm>
          <a:prstGeom prst="rightBrace">
            <a:avLst>
              <a:gd name="adj1" fmla="val 8333"/>
              <a:gd name="adj2" fmla="val 6037"/>
            </a:avLst>
          </a:prstGeom>
          <a:ln>
            <a:prstDash val="sysDot"/>
          </a:ln>
        </p:spPr>
        <p:style>
          <a:lnRef idx="1">
            <a:schemeClr val="dk1"/>
          </a:lnRef>
          <a:fillRef idx="0">
            <a:schemeClr val="dk1"/>
          </a:fillRef>
          <a:effectRef idx="0">
            <a:schemeClr val="dk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s-MX" sz="1100"/>
          </a:p>
        </p:txBody>
      </p:sp>
      <p:sp>
        <p:nvSpPr>
          <p:cNvPr id="22" name="6 CuadroTexto"/>
          <p:cNvSpPr txBox="1"/>
          <p:nvPr/>
        </p:nvSpPr>
        <p:spPr>
          <a:xfrm>
            <a:off x="6871092" y="1383590"/>
            <a:ext cx="5182363" cy="95584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algn="just" defTabSz="914400" eaLnBrk="1" fontAlgn="auto" latinLnBrk="0" hangingPunct="1">
              <a:lnSpc>
                <a:spcPct val="100000"/>
              </a:lnSpc>
              <a:spcBef>
                <a:spcPts val="0"/>
              </a:spcBef>
              <a:spcAft>
                <a:spcPts val="0"/>
              </a:spcAft>
              <a:buClrTx/>
              <a:buSzTx/>
              <a:buFontTx/>
              <a:buNone/>
              <a:tabLst/>
              <a:defRPr/>
            </a:pPr>
            <a:r>
              <a:rPr lang="es-MX" sz="1100" b="0" dirty="0">
                <a:solidFill>
                  <a:schemeClr val="dk1"/>
                </a:solidFill>
                <a:effectLst/>
                <a:latin typeface="+mn-lt"/>
                <a:ea typeface="+mn-ea"/>
                <a:cs typeface="+mn-cs"/>
              </a:rPr>
              <a:t>Para el cálculo de incidencias de una jornada laboral diaria el sistema Ingressio en la nube realiza un barrido de todas las  checadas de empleado "registros de asistencia"  en un rango de 24 horas menos un segundo a partir de la hora de entrada menos las horas de tolerancia antes de entrada</a:t>
            </a:r>
            <a:r>
              <a:rPr lang="es-MX" sz="1100" b="0" baseline="0" dirty="0">
                <a:solidFill>
                  <a:schemeClr val="dk1"/>
                </a:solidFill>
                <a:effectLst/>
                <a:latin typeface="+mn-lt"/>
                <a:ea typeface="+mn-ea"/>
                <a:cs typeface="+mn-cs"/>
              </a:rPr>
              <a:t> configurados si es el caso de l</a:t>
            </a:r>
            <a:r>
              <a:rPr lang="es-MX" sz="1100" b="0" dirty="0">
                <a:solidFill>
                  <a:schemeClr val="dk1"/>
                </a:solidFill>
                <a:effectLst/>
                <a:latin typeface="+mn-lt"/>
                <a:ea typeface="+mn-ea"/>
                <a:cs typeface="+mn-cs"/>
              </a:rPr>
              <a:t>a jornada laboral diaria configurada en horario.</a:t>
            </a:r>
            <a:endParaRPr lang="es-MX" dirty="0">
              <a:effectLst/>
            </a:endParaRPr>
          </a:p>
        </p:txBody>
      </p:sp>
      <p:sp>
        <p:nvSpPr>
          <p:cNvPr id="23" name="CuadroTexto 22"/>
          <p:cNvSpPr txBox="1"/>
          <p:nvPr/>
        </p:nvSpPr>
        <p:spPr>
          <a:xfrm>
            <a:off x="7160820" y="19050"/>
            <a:ext cx="5031179"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El cálculo de incidencias no concuerda con los registros de acceso físicos realizados por empleados en su jornada laboral</a:t>
            </a:r>
          </a:p>
        </p:txBody>
      </p:sp>
      <p:cxnSp>
        <p:nvCxnSpPr>
          <p:cNvPr id="24" name="7 Conector recto"/>
          <p:cNvCxnSpPr/>
          <p:nvPr/>
        </p:nvCxnSpPr>
        <p:spPr>
          <a:xfrm flipV="1">
            <a:off x="7160820" y="1192379"/>
            <a:ext cx="5011388" cy="27000"/>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25" name="9 CuadroTexto"/>
          <p:cNvSpPr txBox="1"/>
          <p:nvPr/>
        </p:nvSpPr>
        <p:spPr>
          <a:xfrm>
            <a:off x="9459889" y="942380"/>
            <a:ext cx="2915816" cy="276999"/>
          </a:xfrm>
          <a:prstGeom prst="rect">
            <a:avLst/>
          </a:prstGeom>
          <a:noFill/>
        </p:spPr>
        <p:txBody>
          <a:bodyPr wrap="square" rtlCol="0">
            <a:spAutoFit/>
          </a:bodyPr>
          <a:lstStyle/>
          <a:p>
            <a:r>
              <a:rPr lang="es-MX" sz="1200" b="1" i="1" dirty="0"/>
              <a:t>Capacitaciones Ingressio en la Nube 2016</a:t>
            </a:r>
          </a:p>
        </p:txBody>
      </p:sp>
      <p:sp>
        <p:nvSpPr>
          <p:cNvPr id="12" name="Rectángulo 11"/>
          <p:cNvSpPr/>
          <p:nvPr/>
        </p:nvSpPr>
        <p:spPr>
          <a:xfrm>
            <a:off x="4773881" y="1552575"/>
            <a:ext cx="1640354" cy="4754563"/>
          </a:xfrm>
          <a:prstGeom prst="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2505727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26" presetClass="emph" presetSubtype="0" fill="hold" grpId="1" nodeType="afterEffect">
                                  <p:stCondLst>
                                    <p:cond delay="0"/>
                                  </p:stCondLst>
                                  <p:childTnLst>
                                    <p:animEffect transition="out" filter="fade">
                                      <p:cBhvr>
                                        <p:cTn id="18" dur="3000" tmFilter="0, 0; .2, .5; .8, .5; 1, 0"/>
                                        <p:tgtEl>
                                          <p:spTgt spid="12"/>
                                        </p:tgtEl>
                                      </p:cBhvr>
                                    </p:animEffect>
                                    <p:animScale>
                                      <p:cBhvr>
                                        <p:cTn id="19" dur="1500" autoRev="1" fill="hold"/>
                                        <p:tgtEl>
                                          <p:spTgt spid="12"/>
                                        </p:tgtEl>
                                      </p:cBhvr>
                                      <p:by x="105000" y="105000"/>
                                    </p:animScale>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El cálculo de incidencias no concuerda con los registros de acceso físicos realizados por empleados en su jornada laboral</a:t>
            </a:r>
          </a:p>
        </p:txBody>
      </p:sp>
      <p:pic>
        <p:nvPicPr>
          <p:cNvPr id="3" name="Imagen 2"/>
          <p:cNvPicPr>
            <a:picLocks noChangeAspect="1"/>
          </p:cNvPicPr>
          <p:nvPr/>
        </p:nvPicPr>
        <p:blipFill rotWithShape="1">
          <a:blip r:embed="rId3"/>
          <a:srcRect r="7669"/>
          <a:stretch/>
        </p:blipFill>
        <p:spPr>
          <a:xfrm>
            <a:off x="106853" y="1422688"/>
            <a:ext cx="11955493" cy="2239803"/>
          </a:xfrm>
          <a:prstGeom prst="rect">
            <a:avLst/>
          </a:prstGeom>
        </p:spPr>
      </p:pic>
      <p:sp>
        <p:nvSpPr>
          <p:cNvPr id="12" name="CuadroTexto 11"/>
          <p:cNvSpPr txBox="1"/>
          <p:nvPr/>
        </p:nvSpPr>
        <p:spPr>
          <a:xfrm>
            <a:off x="106853" y="1178247"/>
            <a:ext cx="3854972" cy="338554"/>
          </a:xfrm>
          <a:prstGeom prst="rect">
            <a:avLst/>
          </a:prstGeom>
          <a:noFill/>
        </p:spPr>
        <p:txBody>
          <a:bodyPr wrap="square" rtlCol="0">
            <a:spAutoFit/>
          </a:bodyPr>
          <a:lstStyle/>
          <a:p>
            <a:r>
              <a:rPr lang="es-MX" sz="1600" dirty="0" smtClean="0"/>
              <a:t>Análisis de incidencias en reporte de </a:t>
            </a:r>
            <a:r>
              <a:rPr lang="es-MX" sz="1600" dirty="0" err="1" smtClean="0"/>
              <a:t>Kardex</a:t>
            </a:r>
            <a:endParaRPr lang="es-MX" sz="1600" dirty="0"/>
          </a:p>
        </p:txBody>
      </p:sp>
      <p:sp>
        <p:nvSpPr>
          <p:cNvPr id="4" name="Rectángulo 3"/>
          <p:cNvSpPr/>
          <p:nvPr/>
        </p:nvSpPr>
        <p:spPr>
          <a:xfrm>
            <a:off x="134302" y="2341436"/>
            <a:ext cx="11931744" cy="342389"/>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p:cNvSpPr/>
          <p:nvPr/>
        </p:nvSpPr>
        <p:spPr>
          <a:xfrm>
            <a:off x="130603" y="2713485"/>
            <a:ext cx="11931744" cy="3771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p:cNvSpPr/>
          <p:nvPr/>
        </p:nvSpPr>
        <p:spPr>
          <a:xfrm>
            <a:off x="132321" y="3114363"/>
            <a:ext cx="11931744" cy="39314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4"/>
          <p:cNvPicPr>
            <a:picLocks noChangeAspect="1"/>
          </p:cNvPicPr>
          <p:nvPr/>
        </p:nvPicPr>
        <p:blipFill rotWithShape="1">
          <a:blip r:embed="rId3"/>
          <a:srcRect t="40441" r="7669" b="42593"/>
          <a:stretch/>
        </p:blipFill>
        <p:spPr>
          <a:xfrm>
            <a:off x="130603" y="4076736"/>
            <a:ext cx="11955493" cy="380011"/>
          </a:xfrm>
          <a:prstGeom prst="rect">
            <a:avLst/>
          </a:prstGeom>
          <a:ln w="38100">
            <a:solidFill>
              <a:schemeClr val="accent6"/>
            </a:solidFill>
          </a:ln>
        </p:spPr>
      </p:pic>
      <p:sp>
        <p:nvSpPr>
          <p:cNvPr id="16" name="CuadroTexto 15"/>
          <p:cNvSpPr txBox="1"/>
          <p:nvPr/>
        </p:nvSpPr>
        <p:spPr>
          <a:xfrm>
            <a:off x="106852" y="3765651"/>
            <a:ext cx="11824891" cy="338554"/>
          </a:xfrm>
          <a:prstGeom prst="rect">
            <a:avLst/>
          </a:prstGeom>
          <a:noFill/>
        </p:spPr>
        <p:txBody>
          <a:bodyPr wrap="square" rtlCol="0">
            <a:spAutoFit/>
          </a:bodyPr>
          <a:lstStyle/>
          <a:p>
            <a:r>
              <a:rPr lang="es-MX" sz="1600" dirty="0" smtClean="0"/>
              <a:t>Relación de registros de acceso correctas dentro del rango de 24 horas para el análisis de checadas efectivas para el calculo de incidencias.</a:t>
            </a:r>
            <a:endParaRPr lang="es-MX" sz="1600" dirty="0"/>
          </a:p>
        </p:txBody>
      </p:sp>
      <p:sp>
        <p:nvSpPr>
          <p:cNvPr id="5" name="Rectángulo 4"/>
          <p:cNvSpPr/>
          <p:nvPr/>
        </p:nvSpPr>
        <p:spPr>
          <a:xfrm>
            <a:off x="3949950" y="4076739"/>
            <a:ext cx="1013936"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5194880" y="4076738"/>
            <a:ext cx="990185"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9" name="Imagen 18"/>
          <p:cNvPicPr>
            <a:picLocks noChangeAspect="1"/>
          </p:cNvPicPr>
          <p:nvPr/>
        </p:nvPicPr>
        <p:blipFill rotWithShape="1">
          <a:blip r:embed="rId3"/>
          <a:srcRect t="59091" r="7669" b="23943"/>
          <a:stretch/>
        </p:blipFill>
        <p:spPr>
          <a:xfrm>
            <a:off x="118728" y="5065273"/>
            <a:ext cx="11955493" cy="380010"/>
          </a:xfrm>
          <a:prstGeom prst="rect">
            <a:avLst/>
          </a:prstGeom>
          <a:ln w="28575">
            <a:solidFill>
              <a:srgbClr val="FF0000"/>
            </a:solidFill>
          </a:ln>
        </p:spPr>
      </p:pic>
      <p:sp>
        <p:nvSpPr>
          <p:cNvPr id="20" name="CuadroTexto 19"/>
          <p:cNvSpPr txBox="1"/>
          <p:nvPr/>
        </p:nvSpPr>
        <p:spPr>
          <a:xfrm>
            <a:off x="118728" y="4516126"/>
            <a:ext cx="11967368" cy="584775"/>
          </a:xfrm>
          <a:prstGeom prst="rect">
            <a:avLst/>
          </a:prstGeom>
          <a:noFill/>
        </p:spPr>
        <p:txBody>
          <a:bodyPr wrap="square" rtlCol="0">
            <a:spAutoFit/>
          </a:bodyPr>
          <a:lstStyle/>
          <a:p>
            <a:r>
              <a:rPr lang="es-MX" sz="1600" dirty="0" smtClean="0"/>
              <a:t>Relación de registros de acceso desfasado ya que el registro de salida “tentativamente corresponde a la jornada siguiente” ya que esta dentro de la lógica de 24 horas de checadas efectivas para la jornada del día 06</a:t>
            </a:r>
            <a:r>
              <a:rPr lang="es-MX" sz="1600" b="1" dirty="0" smtClean="0"/>
              <a:t> – Rango de horas efectivas de 07:00 a 06:59 del día siguiente -</a:t>
            </a:r>
            <a:endParaRPr lang="es-MX" sz="1600" b="1" dirty="0"/>
          </a:p>
        </p:txBody>
      </p:sp>
      <p:pic>
        <p:nvPicPr>
          <p:cNvPr id="21" name="Imagen 20"/>
          <p:cNvPicPr>
            <a:picLocks noChangeAspect="1"/>
          </p:cNvPicPr>
          <p:nvPr/>
        </p:nvPicPr>
        <p:blipFill rotWithShape="1">
          <a:blip r:embed="rId3"/>
          <a:srcRect t="75695" r="7669" b="7339"/>
          <a:stretch/>
        </p:blipFill>
        <p:spPr>
          <a:xfrm>
            <a:off x="118727" y="6410066"/>
            <a:ext cx="11955493" cy="380011"/>
          </a:xfrm>
          <a:prstGeom prst="rect">
            <a:avLst/>
          </a:prstGeom>
          <a:ln w="28575">
            <a:solidFill>
              <a:srgbClr val="7030A0"/>
            </a:solidFill>
          </a:ln>
        </p:spPr>
      </p:pic>
      <p:sp>
        <p:nvSpPr>
          <p:cNvPr id="22" name="CuadroTexto 21"/>
          <p:cNvSpPr txBox="1"/>
          <p:nvPr/>
        </p:nvSpPr>
        <p:spPr>
          <a:xfrm>
            <a:off x="106852" y="5569974"/>
            <a:ext cx="11979243" cy="830997"/>
          </a:xfrm>
          <a:prstGeom prst="rect">
            <a:avLst/>
          </a:prstGeom>
          <a:noFill/>
        </p:spPr>
        <p:txBody>
          <a:bodyPr wrap="square" rtlCol="0">
            <a:spAutoFit/>
          </a:bodyPr>
          <a:lstStyle/>
          <a:p>
            <a:r>
              <a:rPr lang="es-MX" sz="1600" dirty="0" smtClean="0"/>
              <a:t>Relación de registros de acceso desfasado ya que se tomo el registro “tentativo de entrada del día 07” como la salida de la jornada del día 06 y por consecuencia para el día 07 se genera una Omisión de Entrada ya no se tiene una checada efectiva dentro de la lógica de 24 horas del día en cuestión.</a:t>
            </a:r>
            <a:endParaRPr lang="es-MX" sz="1600" dirty="0"/>
          </a:p>
        </p:txBody>
      </p:sp>
      <p:sp>
        <p:nvSpPr>
          <p:cNvPr id="25" name="Rectángulo 24"/>
          <p:cNvSpPr/>
          <p:nvPr/>
        </p:nvSpPr>
        <p:spPr>
          <a:xfrm>
            <a:off x="3936100" y="5060416"/>
            <a:ext cx="1013936"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Rectángulo 25"/>
          <p:cNvSpPr/>
          <p:nvPr/>
        </p:nvSpPr>
        <p:spPr>
          <a:xfrm>
            <a:off x="5181030" y="5060415"/>
            <a:ext cx="990185"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Rectángulo 26"/>
          <p:cNvSpPr/>
          <p:nvPr/>
        </p:nvSpPr>
        <p:spPr>
          <a:xfrm>
            <a:off x="3934121" y="6412220"/>
            <a:ext cx="1013936"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Rectángulo 27"/>
          <p:cNvSpPr/>
          <p:nvPr/>
        </p:nvSpPr>
        <p:spPr>
          <a:xfrm>
            <a:off x="5179051" y="6412219"/>
            <a:ext cx="990185" cy="38001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36795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500"/>
                                        <p:tgtEl>
                                          <p:spTgt spid="2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par>
                          <p:cTn id="60" fill="hold">
                            <p:stCondLst>
                              <p:cond delay="500"/>
                            </p:stCondLst>
                            <p:childTnLst>
                              <p:par>
                                <p:cTn id="61" presetID="10" presetClass="entr" presetSubtype="0"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1000"/>
                            </p:stCondLst>
                            <p:childTnLst>
                              <p:par>
                                <p:cTn id="65" presetID="10"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par>
                          <p:cTn id="68" fill="hold">
                            <p:stCondLst>
                              <p:cond delay="1500"/>
                            </p:stCondLst>
                            <p:childTnLst>
                              <p:par>
                                <p:cTn id="69" presetID="10"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animBg="1"/>
      <p:bldP spid="13" grpId="0" animBg="1"/>
      <p:bldP spid="14" grpId="0" animBg="1"/>
      <p:bldP spid="16" grpId="0"/>
      <p:bldP spid="5" grpId="0" animBg="1"/>
      <p:bldP spid="17" grpId="0" animBg="1"/>
      <p:bldP spid="20" grpId="0"/>
      <p:bldP spid="22" grpId="0"/>
      <p:bldP spid="25"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ES" b="1" dirty="0"/>
              <a:t>Cuáles son los parámetros base indispensables para el cálculo de incidencias.</a:t>
            </a:r>
            <a:endParaRPr lang="es-MX" dirty="0"/>
          </a:p>
        </p:txBody>
      </p:sp>
      <p:sp>
        <p:nvSpPr>
          <p:cNvPr id="3" name="CuadroTexto 2"/>
          <p:cNvSpPr txBox="1"/>
          <p:nvPr/>
        </p:nvSpPr>
        <p:spPr>
          <a:xfrm>
            <a:off x="-165204" y="1246548"/>
            <a:ext cx="11987283" cy="338554"/>
          </a:xfrm>
          <a:prstGeom prst="rect">
            <a:avLst/>
          </a:prstGeom>
          <a:noFill/>
        </p:spPr>
        <p:txBody>
          <a:bodyPr wrap="square" rtlCol="0">
            <a:spAutoFit/>
          </a:bodyPr>
          <a:lstStyle/>
          <a:p>
            <a:pPr algn="ctr"/>
            <a:r>
              <a:rPr lang="es-ES" sz="1600" dirty="0"/>
              <a:t>El cálculo de incidencias en los sistemas de control de asistencia Ingressio se </a:t>
            </a:r>
            <a:r>
              <a:rPr lang="es-ES" sz="1600" dirty="0" smtClean="0"/>
              <a:t>genera </a:t>
            </a:r>
            <a:r>
              <a:rPr lang="es-ES" sz="1600" dirty="0"/>
              <a:t>en base al comparativo entre los siguientes parámetros:</a:t>
            </a:r>
            <a:endParaRPr lang="es-MX" sz="1600" dirty="0"/>
          </a:p>
        </p:txBody>
      </p:sp>
      <p:grpSp>
        <p:nvGrpSpPr>
          <p:cNvPr id="23" name="Grupo 22"/>
          <p:cNvGrpSpPr/>
          <p:nvPr/>
        </p:nvGrpSpPr>
        <p:grpSpPr>
          <a:xfrm>
            <a:off x="4278609" y="1747345"/>
            <a:ext cx="3225679" cy="2497736"/>
            <a:chOff x="4278609" y="1747345"/>
            <a:chExt cx="3225679" cy="2497736"/>
          </a:xfrm>
        </p:grpSpPr>
        <p:pic>
          <p:nvPicPr>
            <p:cNvPr id="11" name="Imagen 10"/>
            <p:cNvPicPr>
              <a:picLocks noChangeAspect="1"/>
            </p:cNvPicPr>
            <p:nvPr/>
          </p:nvPicPr>
          <p:blipFill>
            <a:blip r:embed="rId3"/>
            <a:stretch>
              <a:fillRect/>
            </a:stretch>
          </p:blipFill>
          <p:spPr>
            <a:xfrm>
              <a:off x="4278609" y="2088591"/>
              <a:ext cx="3225679" cy="2156490"/>
            </a:xfrm>
            <a:prstGeom prst="round2DiagRect">
              <a:avLst>
                <a:gd name="adj1" fmla="val 16667"/>
                <a:gd name="adj2" fmla="val 0"/>
              </a:avLst>
            </a:prstGeom>
            <a:ln w="28575" cap="sq">
              <a:solidFill>
                <a:schemeClr val="accent6"/>
              </a:solidFill>
              <a:miter lim="800000"/>
            </a:ln>
            <a:effectLst>
              <a:outerShdw blurRad="254000" algn="tl" rotWithShape="0">
                <a:srgbClr val="000000">
                  <a:alpha val="43000"/>
                </a:srgbClr>
              </a:outerShdw>
            </a:effectLst>
          </p:spPr>
        </p:pic>
        <p:sp>
          <p:nvSpPr>
            <p:cNvPr id="19" name="CuadroTexto 18"/>
            <p:cNvSpPr txBox="1"/>
            <p:nvPr/>
          </p:nvSpPr>
          <p:spPr>
            <a:xfrm>
              <a:off x="4725776" y="1747345"/>
              <a:ext cx="2331344" cy="338554"/>
            </a:xfrm>
            <a:prstGeom prst="rect">
              <a:avLst/>
            </a:prstGeom>
            <a:noFill/>
          </p:spPr>
          <p:txBody>
            <a:bodyPr wrap="none" rtlCol="0">
              <a:spAutoFit/>
            </a:bodyPr>
            <a:lstStyle/>
            <a:p>
              <a:r>
                <a:rPr lang="es-MX" sz="1600" dirty="0" smtClean="0"/>
                <a:t>Horario Asignado y Activo</a:t>
              </a:r>
              <a:endParaRPr lang="es-MX" sz="1600" dirty="0"/>
            </a:p>
          </p:txBody>
        </p:sp>
      </p:grpSp>
      <p:grpSp>
        <p:nvGrpSpPr>
          <p:cNvPr id="24" name="Grupo 23"/>
          <p:cNvGrpSpPr/>
          <p:nvPr/>
        </p:nvGrpSpPr>
        <p:grpSpPr>
          <a:xfrm>
            <a:off x="7970552" y="1706117"/>
            <a:ext cx="3833056" cy="2585231"/>
            <a:chOff x="7970552" y="1706117"/>
            <a:chExt cx="3833056" cy="2585231"/>
          </a:xfrm>
        </p:grpSpPr>
        <p:pic>
          <p:nvPicPr>
            <p:cNvPr id="15" name="Imagen 14"/>
            <p:cNvPicPr>
              <a:picLocks noChangeAspect="1"/>
            </p:cNvPicPr>
            <p:nvPr/>
          </p:nvPicPr>
          <p:blipFill>
            <a:blip r:embed="rId4"/>
            <a:stretch>
              <a:fillRect/>
            </a:stretch>
          </p:blipFill>
          <p:spPr>
            <a:xfrm>
              <a:off x="7970552" y="2042323"/>
              <a:ext cx="3833056" cy="2249025"/>
            </a:xfrm>
            <a:prstGeom prst="round2DiagRect">
              <a:avLst>
                <a:gd name="adj1" fmla="val 16667"/>
                <a:gd name="adj2" fmla="val 0"/>
              </a:avLst>
            </a:prstGeom>
            <a:ln w="28575" cap="sq">
              <a:solidFill>
                <a:schemeClr val="accent6"/>
              </a:solidFill>
              <a:miter lim="800000"/>
            </a:ln>
            <a:effectLst>
              <a:outerShdw blurRad="254000" algn="tl" rotWithShape="0">
                <a:srgbClr val="000000">
                  <a:alpha val="43000"/>
                </a:srgbClr>
              </a:outerShdw>
            </a:effectLst>
          </p:spPr>
        </p:pic>
        <p:sp>
          <p:nvSpPr>
            <p:cNvPr id="20" name="CuadroTexto 19"/>
            <p:cNvSpPr txBox="1"/>
            <p:nvPr/>
          </p:nvSpPr>
          <p:spPr>
            <a:xfrm>
              <a:off x="8316389" y="1706117"/>
              <a:ext cx="3355149" cy="338554"/>
            </a:xfrm>
            <a:prstGeom prst="rect">
              <a:avLst/>
            </a:prstGeom>
            <a:noFill/>
          </p:spPr>
          <p:txBody>
            <a:bodyPr wrap="none" rtlCol="0">
              <a:spAutoFit/>
            </a:bodyPr>
            <a:lstStyle/>
            <a:p>
              <a:r>
                <a:rPr lang="es-MX" sz="1600" dirty="0" smtClean="0"/>
                <a:t>Configuración de Registros Necesarios</a:t>
              </a:r>
              <a:endParaRPr lang="es-MX" sz="1600" dirty="0"/>
            </a:p>
          </p:txBody>
        </p:sp>
      </p:grpSp>
      <p:graphicFrame>
        <p:nvGraphicFramePr>
          <p:cNvPr id="17" name="Tabla 16"/>
          <p:cNvGraphicFramePr>
            <a:graphicFrameLocks noGrp="1"/>
          </p:cNvGraphicFramePr>
          <p:nvPr>
            <p:extLst>
              <p:ext uri="{D42A27DB-BD31-4B8C-83A1-F6EECF244321}">
                <p14:modId xmlns:p14="http://schemas.microsoft.com/office/powerpoint/2010/main" val="4227144344"/>
              </p:ext>
            </p:extLst>
          </p:nvPr>
        </p:nvGraphicFramePr>
        <p:xfrm>
          <a:off x="1675031" y="4868473"/>
          <a:ext cx="8128000" cy="1828800"/>
        </p:xfrm>
        <a:graphic>
          <a:graphicData uri="http://schemas.openxmlformats.org/drawingml/2006/table">
            <a:tbl>
              <a:tblPr firstRow="1" bandRow="1">
                <a:tableStyleId>{2D5ABB26-0587-4C30-8999-92F81FD0307C}</a:tableStyleId>
              </a:tblPr>
              <a:tblGrid>
                <a:gridCol w="2032000"/>
                <a:gridCol w="346354"/>
                <a:gridCol w="1869743"/>
                <a:gridCol w="313899"/>
                <a:gridCol w="2415654"/>
                <a:gridCol w="245659"/>
                <a:gridCol w="904691"/>
              </a:tblGrid>
              <a:tr h="370840">
                <a:tc>
                  <a:txBody>
                    <a:bodyPr/>
                    <a:lstStyle/>
                    <a:p>
                      <a:pPr algn="ctr"/>
                      <a:r>
                        <a:rPr lang="es-MX" sz="1200" b="1" dirty="0" smtClean="0"/>
                        <a:t>Existen Registros de Acceso</a:t>
                      </a:r>
                      <a:endParaRPr lang="es-MX" sz="12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Horario no Asignado</a:t>
                      </a:r>
                      <a:r>
                        <a:rPr lang="es-MX" sz="1200" b="1" baseline="0" dirty="0" smtClean="0"/>
                        <a:t> o no Activo</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Cumple o no con criterio</a:t>
                      </a:r>
                      <a:r>
                        <a:rPr lang="es-MX" sz="1200" b="1" baseline="0" dirty="0" smtClean="0"/>
                        <a:t> de </a:t>
                      </a:r>
                      <a:r>
                        <a:rPr lang="es-MX" sz="1200" b="1" dirty="0" smtClean="0"/>
                        <a:t>Registros Necesarios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solidFill>
                            <a:schemeClr val="accent4">
                              <a:lumMod val="75000"/>
                            </a:schemeClr>
                          </a:solidFill>
                        </a:rPr>
                        <a:t>Nulo</a:t>
                      </a:r>
                      <a:endParaRPr lang="es-MX" sz="1200" b="1" dirty="0">
                        <a:solidFill>
                          <a:schemeClr val="accent4">
                            <a:lumMod val="75000"/>
                          </a:schemeClr>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s-MX" sz="1200" b="1" dirty="0" smtClean="0"/>
                        <a:t>Existen</a:t>
                      </a:r>
                      <a:r>
                        <a:rPr lang="es-MX" sz="1200" b="1" baseline="0" dirty="0" smtClean="0"/>
                        <a:t> </a:t>
                      </a:r>
                      <a:r>
                        <a:rPr lang="es-MX" sz="1200" b="1" dirty="0" smtClean="0"/>
                        <a:t>Registros de Acceso</a:t>
                      </a:r>
                      <a:endParaRPr lang="es-MX" sz="12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Horario Asignado correctamente</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No cumple con criterio</a:t>
                      </a:r>
                      <a:r>
                        <a:rPr lang="es-MX" sz="1200" b="1" baseline="0" dirty="0" smtClean="0"/>
                        <a:t> de </a:t>
                      </a:r>
                      <a:r>
                        <a:rPr lang="es-MX" sz="1200" b="1" dirty="0" smtClean="0"/>
                        <a:t>Registros Necesarios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solidFill>
                            <a:schemeClr val="accent4">
                              <a:lumMod val="75000"/>
                            </a:schemeClr>
                          </a:solidFill>
                        </a:rPr>
                        <a:t>Falta</a:t>
                      </a:r>
                      <a:endParaRPr lang="es-MX" sz="1200" b="1" dirty="0">
                        <a:solidFill>
                          <a:schemeClr val="accent4">
                            <a:lumMod val="75000"/>
                          </a:schemeClr>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s-MX" sz="1200" b="1" dirty="0" smtClean="0"/>
                        <a:t>No existen Registro de Acceso</a:t>
                      </a:r>
                      <a:endParaRPr lang="es-MX" sz="12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Horario Asignado correctamente</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No cumple con criterio</a:t>
                      </a:r>
                      <a:r>
                        <a:rPr lang="es-MX" sz="1200" b="1" baseline="0" dirty="0" smtClean="0"/>
                        <a:t> de </a:t>
                      </a:r>
                      <a:r>
                        <a:rPr lang="es-MX" sz="1200" b="1" dirty="0" smtClean="0"/>
                        <a:t>Registros Necesarios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solidFill>
                            <a:schemeClr val="accent4">
                              <a:lumMod val="75000"/>
                            </a:schemeClr>
                          </a:solidFill>
                        </a:rPr>
                        <a:t>Falta</a:t>
                      </a:r>
                      <a:endParaRPr lang="es-MX" sz="1200" b="1" dirty="0">
                        <a:solidFill>
                          <a:schemeClr val="accent4">
                            <a:lumMod val="75000"/>
                          </a:schemeClr>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s-MX" sz="1200" b="1" dirty="0" smtClean="0"/>
                        <a:t>Existen Registro de Acceso</a:t>
                      </a:r>
                      <a:endParaRPr lang="es-MX" sz="12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Horario Asignado correctamente</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t>Cumple con criterio</a:t>
                      </a:r>
                      <a:r>
                        <a:rPr lang="es-MX" sz="1200" b="1" baseline="0" dirty="0" smtClean="0"/>
                        <a:t> de </a:t>
                      </a:r>
                      <a:r>
                        <a:rPr lang="es-MX" sz="1200" b="1" dirty="0" smtClean="0"/>
                        <a:t>Registros Necesarios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t>=</a:t>
                      </a:r>
                      <a:endParaRPr lang="es-MX" sz="12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b="1" dirty="0" smtClean="0">
                          <a:solidFill>
                            <a:schemeClr val="accent4">
                              <a:lumMod val="75000"/>
                            </a:schemeClr>
                          </a:solidFill>
                        </a:rPr>
                        <a:t>Asistencia</a:t>
                      </a:r>
                      <a:endParaRPr lang="es-MX" sz="1200" b="1" dirty="0">
                        <a:solidFill>
                          <a:schemeClr val="accent4">
                            <a:lumMod val="75000"/>
                          </a:schemeClr>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CuadroTexto 20"/>
          <p:cNvSpPr txBox="1"/>
          <p:nvPr/>
        </p:nvSpPr>
        <p:spPr>
          <a:xfrm>
            <a:off x="3016155" y="4555579"/>
            <a:ext cx="5300234" cy="338554"/>
          </a:xfrm>
          <a:prstGeom prst="rect">
            <a:avLst/>
          </a:prstGeom>
          <a:noFill/>
          <a:ln>
            <a:noFill/>
          </a:ln>
        </p:spPr>
        <p:txBody>
          <a:bodyPr wrap="none" rtlCol="0">
            <a:spAutoFit/>
          </a:bodyPr>
          <a:lstStyle/>
          <a:p>
            <a:r>
              <a:rPr lang="es-MX" sz="1600" dirty="0" smtClean="0"/>
              <a:t>Criterios para el Calculo de incidencias base </a:t>
            </a:r>
            <a:r>
              <a:rPr lang="es-MX" sz="1600" b="1" dirty="0" smtClean="0"/>
              <a:t>Asistencia</a:t>
            </a:r>
            <a:r>
              <a:rPr lang="es-MX" sz="1600" dirty="0" smtClean="0"/>
              <a:t> y </a:t>
            </a:r>
            <a:r>
              <a:rPr lang="es-MX" sz="1600" b="1" dirty="0" smtClean="0"/>
              <a:t>Falta</a:t>
            </a:r>
            <a:endParaRPr lang="es-MX" sz="1600" b="1" dirty="0"/>
          </a:p>
        </p:txBody>
      </p:sp>
      <p:sp>
        <p:nvSpPr>
          <p:cNvPr id="5" name="CuadroTexto 4"/>
          <p:cNvSpPr txBox="1"/>
          <p:nvPr/>
        </p:nvSpPr>
        <p:spPr>
          <a:xfrm>
            <a:off x="3750893" y="2536364"/>
            <a:ext cx="599844" cy="923330"/>
          </a:xfrm>
          <a:prstGeom prst="rect">
            <a:avLst/>
          </a:prstGeom>
          <a:noFill/>
          <a:ln>
            <a:noFill/>
          </a:ln>
        </p:spPr>
        <p:txBody>
          <a:bodyPr wrap="none" rtlCol="0">
            <a:spAutoFit/>
          </a:bodyPr>
          <a:lstStyle/>
          <a:p>
            <a:r>
              <a:rPr lang="es-MX" sz="5400" dirty="0" smtClean="0">
                <a:solidFill>
                  <a:schemeClr val="accent6"/>
                </a:solidFill>
                <a:latin typeface="Cooper Black" panose="0208090404030B020404" pitchFamily="18" charset="0"/>
              </a:rPr>
              <a:t>+</a:t>
            </a:r>
            <a:endParaRPr lang="es-MX" sz="5400" dirty="0">
              <a:solidFill>
                <a:schemeClr val="accent6"/>
              </a:solidFill>
              <a:latin typeface="Cooper Black" panose="0208090404030B020404" pitchFamily="18" charset="0"/>
            </a:endParaRPr>
          </a:p>
        </p:txBody>
      </p:sp>
      <p:sp>
        <p:nvSpPr>
          <p:cNvPr id="25" name="CuadroTexto 24"/>
          <p:cNvSpPr txBox="1"/>
          <p:nvPr/>
        </p:nvSpPr>
        <p:spPr>
          <a:xfrm>
            <a:off x="7437498" y="2536364"/>
            <a:ext cx="599844" cy="923330"/>
          </a:xfrm>
          <a:prstGeom prst="rect">
            <a:avLst/>
          </a:prstGeom>
          <a:noFill/>
          <a:ln>
            <a:noFill/>
          </a:ln>
        </p:spPr>
        <p:txBody>
          <a:bodyPr wrap="none" rtlCol="0">
            <a:spAutoFit/>
          </a:bodyPr>
          <a:lstStyle/>
          <a:p>
            <a:r>
              <a:rPr lang="es-MX" sz="5400" dirty="0" smtClean="0">
                <a:solidFill>
                  <a:schemeClr val="accent6"/>
                </a:solidFill>
                <a:latin typeface="Cooper Black" panose="0208090404030B020404" pitchFamily="18" charset="0"/>
              </a:rPr>
              <a:t>+</a:t>
            </a:r>
            <a:endParaRPr lang="es-MX" sz="5400" dirty="0">
              <a:solidFill>
                <a:schemeClr val="accent6"/>
              </a:solidFill>
              <a:latin typeface="Cooper Black" panose="0208090404030B020404" pitchFamily="18" charset="0"/>
            </a:endParaRPr>
          </a:p>
        </p:txBody>
      </p:sp>
      <p:grpSp>
        <p:nvGrpSpPr>
          <p:cNvPr id="12" name="Grupo 11"/>
          <p:cNvGrpSpPr/>
          <p:nvPr/>
        </p:nvGrpSpPr>
        <p:grpSpPr>
          <a:xfrm>
            <a:off x="188446" y="1736110"/>
            <a:ext cx="3623899" cy="2035383"/>
            <a:chOff x="188446" y="1736110"/>
            <a:chExt cx="3623899" cy="2035383"/>
          </a:xfrm>
        </p:grpSpPr>
        <p:pic>
          <p:nvPicPr>
            <p:cNvPr id="7" name="Imagen 6"/>
            <p:cNvPicPr>
              <a:picLocks noChangeAspect="1"/>
            </p:cNvPicPr>
            <p:nvPr/>
          </p:nvPicPr>
          <p:blipFill rotWithShape="1">
            <a:blip r:embed="rId5"/>
            <a:srcRect l="9360"/>
            <a:stretch/>
          </p:blipFill>
          <p:spPr>
            <a:xfrm>
              <a:off x="188446" y="2369188"/>
              <a:ext cx="3623899" cy="1402305"/>
            </a:xfrm>
            <a:prstGeom prst="round2DiagRect">
              <a:avLst>
                <a:gd name="adj1" fmla="val 16667"/>
                <a:gd name="adj2" fmla="val 0"/>
              </a:avLst>
            </a:prstGeom>
            <a:ln w="28575" cap="sq">
              <a:solidFill>
                <a:schemeClr val="accent6"/>
              </a:solidFill>
              <a:miter lim="800000"/>
            </a:ln>
            <a:effectLst>
              <a:outerShdw blurRad="254000" algn="tl" rotWithShape="0">
                <a:srgbClr val="000000">
                  <a:alpha val="43000"/>
                </a:srgbClr>
              </a:outerShdw>
            </a:effectLst>
          </p:spPr>
        </p:pic>
        <p:sp>
          <p:nvSpPr>
            <p:cNvPr id="9" name="CuadroTexto 8"/>
            <p:cNvSpPr txBox="1"/>
            <p:nvPr/>
          </p:nvSpPr>
          <p:spPr>
            <a:xfrm>
              <a:off x="1155110" y="1736110"/>
              <a:ext cx="1829732" cy="338554"/>
            </a:xfrm>
            <a:prstGeom prst="rect">
              <a:avLst/>
            </a:prstGeom>
            <a:noFill/>
          </p:spPr>
          <p:txBody>
            <a:bodyPr wrap="none" rtlCol="0">
              <a:spAutoFit/>
            </a:bodyPr>
            <a:lstStyle/>
            <a:p>
              <a:r>
                <a:rPr lang="es-MX" sz="1600" dirty="0" smtClean="0"/>
                <a:t>Registros de Acceso</a:t>
              </a:r>
              <a:endParaRPr lang="es-MX" sz="1600" dirty="0"/>
            </a:p>
          </p:txBody>
        </p:sp>
      </p:grpSp>
    </p:spTree>
    <p:extLst>
      <p:ext uri="{BB962C8B-B14F-4D97-AF65-F5344CB8AC3E}">
        <p14:creationId xmlns:p14="http://schemas.microsoft.com/office/powerpoint/2010/main" val="3222211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2000"/>
                                        <p:tgtEl>
                                          <p:spTgt spid="23"/>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2000"/>
                                        <p:tgtEl>
                                          <p:spTgt spid="25"/>
                                        </p:tgtEl>
                                      </p:cBhvr>
                                    </p:animEffect>
                                  </p:childTnLst>
                                </p:cTn>
                              </p:par>
                            </p:childTnLst>
                          </p:cTn>
                        </p:par>
                        <p:par>
                          <p:cTn id="25" fill="hold">
                            <p:stCondLst>
                              <p:cond delay="8000"/>
                            </p:stCondLst>
                            <p:childTnLst>
                              <p:par>
                                <p:cTn id="26" presetID="10"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2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5"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Imagen 31"/>
          <p:cNvPicPr>
            <a:picLocks noChangeAspect="1"/>
          </p:cNvPicPr>
          <p:nvPr/>
        </p:nvPicPr>
        <p:blipFill rotWithShape="1">
          <a:blip r:embed="rId2"/>
          <a:srcRect t="22773" b="22013"/>
          <a:stretch/>
        </p:blipFill>
        <p:spPr>
          <a:xfrm>
            <a:off x="266212" y="2515799"/>
            <a:ext cx="11537396" cy="1255594"/>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ES" b="1" dirty="0"/>
              <a:t>Como puedo monitorear mi dispositivo biométrico para saber si está enviando exitosamente los registros de acceso a sistema.</a:t>
            </a:r>
            <a:endParaRPr lang="es-MX" dirty="0"/>
          </a:p>
        </p:txBody>
      </p:sp>
      <p:sp>
        <p:nvSpPr>
          <p:cNvPr id="3" name="CuadroTexto 2"/>
          <p:cNvSpPr txBox="1"/>
          <p:nvPr/>
        </p:nvSpPr>
        <p:spPr>
          <a:xfrm>
            <a:off x="0" y="1246548"/>
            <a:ext cx="11803608" cy="584775"/>
          </a:xfrm>
          <a:prstGeom prst="rect">
            <a:avLst/>
          </a:prstGeom>
          <a:noFill/>
        </p:spPr>
        <p:txBody>
          <a:bodyPr wrap="square" rtlCol="0">
            <a:spAutoFit/>
          </a:bodyPr>
          <a:lstStyle/>
          <a:p>
            <a:r>
              <a:rPr lang="es-ES" sz="1600" dirty="0"/>
              <a:t>Para realizar dicho monitoreo de dispositivos biométricos de la marca </a:t>
            </a:r>
            <a:r>
              <a:rPr lang="es-ES" sz="1600" dirty="0" err="1"/>
              <a:t>Virdi</a:t>
            </a:r>
            <a:r>
              <a:rPr lang="es-ES" sz="1600" dirty="0"/>
              <a:t> ingresamos a la siguiente opción de menú en sistema: </a:t>
            </a:r>
            <a:r>
              <a:rPr lang="es-ES" sz="1600" b="1" dirty="0"/>
              <a:t>Lectores -&gt; Monitor de Terminales AC</a:t>
            </a:r>
            <a:r>
              <a:rPr lang="es-ES" sz="1600" dirty="0"/>
              <a:t>, la venta de sistema desplegada nos indica los siguientes parámetros:</a:t>
            </a:r>
            <a:endParaRPr lang="es-MX" sz="1600" dirty="0"/>
          </a:p>
        </p:txBody>
      </p:sp>
      <p:sp>
        <p:nvSpPr>
          <p:cNvPr id="19" name="CuadroTexto 18"/>
          <p:cNvSpPr txBox="1"/>
          <p:nvPr/>
        </p:nvSpPr>
        <p:spPr>
          <a:xfrm>
            <a:off x="266212" y="2004284"/>
            <a:ext cx="6573146" cy="338554"/>
          </a:xfrm>
          <a:prstGeom prst="rect">
            <a:avLst/>
          </a:prstGeom>
          <a:noFill/>
        </p:spPr>
        <p:txBody>
          <a:bodyPr wrap="none" rtlCol="0">
            <a:spAutoFit/>
          </a:bodyPr>
          <a:lstStyle/>
          <a:p>
            <a:r>
              <a:rPr lang="es-MX" sz="1600" dirty="0" smtClean="0"/>
              <a:t>Monitor de Poleo para lectores robustos de la marca </a:t>
            </a:r>
            <a:r>
              <a:rPr lang="es-MX" sz="1600" dirty="0" err="1" smtClean="0"/>
              <a:t>Virdi</a:t>
            </a:r>
            <a:r>
              <a:rPr lang="es-MX" sz="1600" dirty="0" smtClean="0"/>
              <a:t> Asociados a cuenta</a:t>
            </a:r>
            <a:endParaRPr lang="es-MX" sz="1600" dirty="0"/>
          </a:p>
        </p:txBody>
      </p:sp>
      <p:sp>
        <p:nvSpPr>
          <p:cNvPr id="7" name="Rectángulo 6"/>
          <p:cNvSpPr/>
          <p:nvPr/>
        </p:nvSpPr>
        <p:spPr>
          <a:xfrm>
            <a:off x="6710902" y="2920620"/>
            <a:ext cx="1566406" cy="1023733"/>
          </a:xfrm>
          <a:prstGeom prst="rect">
            <a:avLst/>
          </a:prstGeom>
          <a:noFill/>
          <a:ln w="19050">
            <a:solidFill>
              <a:schemeClr val="accent2">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25" name="Rectángulo 24"/>
          <p:cNvSpPr/>
          <p:nvPr/>
        </p:nvSpPr>
        <p:spPr>
          <a:xfrm>
            <a:off x="8277307" y="2920619"/>
            <a:ext cx="1741335" cy="1023733"/>
          </a:xfrm>
          <a:prstGeom prst="rect">
            <a:avLst/>
          </a:prstGeom>
          <a:noFill/>
          <a:ln w="1905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26" name="Rectángulo 25"/>
          <p:cNvSpPr/>
          <p:nvPr/>
        </p:nvSpPr>
        <p:spPr>
          <a:xfrm>
            <a:off x="10018641" y="2919126"/>
            <a:ext cx="1692047" cy="1023733"/>
          </a:xfrm>
          <a:prstGeom prst="rect">
            <a:avLst/>
          </a:prstGeom>
          <a:noFill/>
          <a:ln w="19050">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graphicFrame>
        <p:nvGraphicFramePr>
          <p:cNvPr id="9" name="Tabla 8"/>
          <p:cNvGraphicFramePr>
            <a:graphicFrameLocks noGrp="1"/>
          </p:cNvGraphicFramePr>
          <p:nvPr>
            <p:extLst>
              <p:ext uri="{D42A27DB-BD31-4B8C-83A1-F6EECF244321}">
                <p14:modId xmlns:p14="http://schemas.microsoft.com/office/powerpoint/2010/main" val="3537065877"/>
              </p:ext>
            </p:extLst>
          </p:nvPr>
        </p:nvGraphicFramePr>
        <p:xfrm>
          <a:off x="381662" y="4005580"/>
          <a:ext cx="11330609" cy="2649762"/>
        </p:xfrm>
        <a:graphic>
          <a:graphicData uri="http://schemas.openxmlformats.org/drawingml/2006/table">
            <a:tbl>
              <a:tblPr/>
              <a:tblGrid>
                <a:gridCol w="1699592"/>
                <a:gridCol w="9631017"/>
              </a:tblGrid>
              <a:tr h="215662">
                <a:tc>
                  <a:txBody>
                    <a:bodyPr/>
                    <a:lstStyle/>
                    <a:p>
                      <a:pPr algn="l"/>
                      <a:r>
                        <a:rPr lang="es-MX" sz="1000" b="1" dirty="0">
                          <a:solidFill>
                            <a:schemeClr val="accent3">
                              <a:lumMod val="50000"/>
                            </a:schemeClr>
                          </a:solidFill>
                          <a:effectLst/>
                        </a:rPr>
                        <a:t>ID Terminal</a:t>
                      </a:r>
                      <a:r>
                        <a:rPr lang="es-MX" sz="1000" dirty="0">
                          <a:solidFill>
                            <a:schemeClr val="accent3">
                              <a:lumMod val="50000"/>
                            </a:schemeClr>
                          </a:solidFill>
                          <a:effectLst/>
                        </a:rPr>
                        <a:t> </a:t>
                      </a:r>
                    </a:p>
                  </a:txBody>
                  <a:tcPr marL="72522" marR="72522" marT="36261" marB="36261" anchor="ctr">
                    <a:lnL>
                      <a:noFill/>
                    </a:lnL>
                    <a:lnR>
                      <a:noFill/>
                    </a:lnR>
                    <a:lnT>
                      <a:noFill/>
                    </a:lnT>
                    <a:lnB>
                      <a:noFill/>
                    </a:lnB>
                  </a:tcPr>
                </a:tc>
                <a:tc>
                  <a:txBody>
                    <a:bodyPr/>
                    <a:lstStyle/>
                    <a:p>
                      <a:pPr algn="l"/>
                      <a:r>
                        <a:rPr lang="es-MX" sz="1000" dirty="0">
                          <a:effectLst/>
                        </a:rPr>
                        <a:t>Muestra el ID de la terminal. </a:t>
                      </a:r>
                    </a:p>
                  </a:txBody>
                  <a:tcPr marL="72522" marR="72522" marT="36261" marB="36261" anchor="ctr">
                    <a:lnL>
                      <a:noFill/>
                    </a:lnL>
                    <a:lnR>
                      <a:noFill/>
                    </a:lnR>
                    <a:lnT>
                      <a:noFill/>
                    </a:lnT>
                    <a:lnB>
                      <a:noFill/>
                    </a:lnB>
                  </a:tcPr>
                </a:tc>
              </a:tr>
              <a:tr h="215662">
                <a:tc>
                  <a:txBody>
                    <a:bodyPr/>
                    <a:lstStyle/>
                    <a:p>
                      <a:pPr algn="l"/>
                      <a:r>
                        <a:rPr lang="es-MX" sz="1000" b="1" dirty="0">
                          <a:solidFill>
                            <a:srgbClr val="FF0000"/>
                          </a:solidFill>
                          <a:effectLst/>
                        </a:rPr>
                        <a:t>Puerto</a:t>
                      </a:r>
                      <a:r>
                        <a:rPr lang="es-MX" sz="1000" dirty="0">
                          <a:solidFill>
                            <a:srgbClr val="FF0000"/>
                          </a:solidFill>
                        </a:rPr>
                        <a:t> </a:t>
                      </a:r>
                    </a:p>
                  </a:txBody>
                  <a:tcPr marL="72522" marR="72522" marT="36261" marB="36261" anchor="ctr">
                    <a:lnL>
                      <a:noFill/>
                    </a:lnL>
                    <a:lnR>
                      <a:noFill/>
                    </a:lnR>
                    <a:lnT>
                      <a:noFill/>
                    </a:lnT>
                    <a:lnB>
                      <a:noFill/>
                    </a:lnB>
                  </a:tcPr>
                </a:tc>
                <a:tc>
                  <a:txBody>
                    <a:bodyPr/>
                    <a:lstStyle/>
                    <a:p>
                      <a:pPr algn="l"/>
                      <a:r>
                        <a:rPr lang="es-MX" sz="1000" dirty="0"/>
                        <a:t>Muestra el puerto al que está asociada la terminal. </a:t>
                      </a:r>
                    </a:p>
                  </a:txBody>
                  <a:tcPr marL="72522" marR="72522" marT="36261" marB="36261" anchor="ctr">
                    <a:lnL>
                      <a:noFill/>
                    </a:lnL>
                    <a:lnR>
                      <a:noFill/>
                    </a:lnR>
                    <a:lnT>
                      <a:noFill/>
                    </a:lnT>
                    <a:lnB>
                      <a:noFill/>
                    </a:lnB>
                  </a:tcPr>
                </a:tc>
              </a:tr>
              <a:tr h="361789">
                <a:tc>
                  <a:txBody>
                    <a:bodyPr/>
                    <a:lstStyle/>
                    <a:p>
                      <a:pPr algn="l"/>
                      <a:r>
                        <a:rPr lang="es-MX" sz="1000" b="1" dirty="0">
                          <a:solidFill>
                            <a:srgbClr val="FFC000"/>
                          </a:solidFill>
                          <a:effectLst/>
                        </a:rPr>
                        <a:t>Última Vez Conectado</a:t>
                      </a:r>
                      <a:r>
                        <a:rPr lang="es-MX" sz="1000" dirty="0">
                          <a:solidFill>
                            <a:srgbClr val="FFC000"/>
                          </a:solidFill>
                        </a:rPr>
                        <a:t> </a:t>
                      </a:r>
                    </a:p>
                  </a:txBody>
                  <a:tcPr marL="72522" marR="72522" marT="36261" marB="36261" anchor="ctr">
                    <a:lnL>
                      <a:noFill/>
                    </a:lnL>
                    <a:lnR>
                      <a:noFill/>
                    </a:lnR>
                    <a:lnT>
                      <a:noFill/>
                    </a:lnT>
                    <a:lnB>
                      <a:noFill/>
                    </a:lnB>
                  </a:tcPr>
                </a:tc>
                <a:tc>
                  <a:txBody>
                    <a:bodyPr/>
                    <a:lstStyle/>
                    <a:p>
                      <a:pPr algn="l"/>
                      <a:r>
                        <a:rPr lang="es-MX" sz="1000"/>
                        <a:t>Muestra la fecha y hora de la última vez que se conectó la terminal al servidor. Este campo se actualiza aproximadamente cada minuto si el lector está conectado. </a:t>
                      </a:r>
                    </a:p>
                  </a:txBody>
                  <a:tcPr marL="72522" marR="72522" marT="36261" marB="36261" anchor="ctr">
                    <a:lnL>
                      <a:noFill/>
                    </a:lnL>
                    <a:lnR>
                      <a:noFill/>
                    </a:lnR>
                    <a:lnT>
                      <a:noFill/>
                    </a:lnT>
                    <a:lnB>
                      <a:noFill/>
                    </a:lnB>
                  </a:tcPr>
                </a:tc>
              </a:tr>
              <a:tr h="384423">
                <a:tc>
                  <a:txBody>
                    <a:bodyPr/>
                    <a:lstStyle/>
                    <a:p>
                      <a:pPr algn="l"/>
                      <a:r>
                        <a:rPr lang="es-MX" sz="1000" b="1" dirty="0">
                          <a:solidFill>
                            <a:schemeClr val="accent5">
                              <a:lumMod val="50000"/>
                            </a:schemeClr>
                          </a:solidFill>
                          <a:effectLst/>
                        </a:rPr>
                        <a:t>Último Poleo</a:t>
                      </a:r>
                      <a:r>
                        <a:rPr lang="es-MX" sz="1000" dirty="0">
                          <a:solidFill>
                            <a:schemeClr val="accent5">
                              <a:lumMod val="50000"/>
                            </a:schemeClr>
                          </a:solidFill>
                        </a:rPr>
                        <a:t> </a:t>
                      </a:r>
                    </a:p>
                  </a:txBody>
                  <a:tcPr marL="72522" marR="72522" marT="36261" marB="36261" anchor="ctr">
                    <a:lnL>
                      <a:noFill/>
                    </a:lnL>
                    <a:lnR>
                      <a:noFill/>
                    </a:lnR>
                    <a:lnT>
                      <a:noFill/>
                    </a:lnT>
                    <a:lnB>
                      <a:noFill/>
                    </a:lnB>
                  </a:tcPr>
                </a:tc>
                <a:tc>
                  <a:txBody>
                    <a:bodyPr/>
                    <a:lstStyle/>
                    <a:p>
                      <a:pPr algn="l"/>
                      <a:r>
                        <a:rPr lang="es-MX" sz="1000" dirty="0"/>
                        <a:t>Muestra la fecha y hora del último poleo. Este campo se actualiza cuando se detecta que la terminal contiene checadas nuevas que no han sido procesadas por el servidor y se ejecuta un poleo. </a:t>
                      </a:r>
                    </a:p>
                  </a:txBody>
                  <a:tcPr marL="72522" marR="72522" marT="36261" marB="36261" anchor="ctr">
                    <a:lnL>
                      <a:noFill/>
                    </a:lnL>
                    <a:lnR>
                      <a:noFill/>
                    </a:lnR>
                    <a:lnT>
                      <a:noFill/>
                    </a:lnT>
                    <a:lnB>
                      <a:noFill/>
                    </a:lnB>
                  </a:tcPr>
                </a:tc>
              </a:tr>
              <a:tr h="269096">
                <a:tc>
                  <a:txBody>
                    <a:bodyPr/>
                    <a:lstStyle/>
                    <a:p>
                      <a:pPr algn="l"/>
                      <a:r>
                        <a:rPr lang="es-MX" sz="1000" b="1" dirty="0">
                          <a:solidFill>
                            <a:schemeClr val="accent2">
                              <a:lumMod val="50000"/>
                            </a:schemeClr>
                          </a:solidFill>
                          <a:effectLst/>
                        </a:rPr>
                        <a:t>Minutos Sin </a:t>
                      </a:r>
                      <a:r>
                        <a:rPr lang="es-MX" sz="1000" b="1" dirty="0" err="1">
                          <a:solidFill>
                            <a:schemeClr val="accent2">
                              <a:lumMod val="50000"/>
                            </a:schemeClr>
                          </a:solidFill>
                          <a:effectLst/>
                        </a:rPr>
                        <a:t>Polear</a:t>
                      </a:r>
                      <a:r>
                        <a:rPr lang="es-MX" sz="1000" dirty="0">
                          <a:solidFill>
                            <a:schemeClr val="accent2">
                              <a:lumMod val="50000"/>
                            </a:schemeClr>
                          </a:solidFill>
                        </a:rPr>
                        <a:t> </a:t>
                      </a:r>
                    </a:p>
                  </a:txBody>
                  <a:tcPr marL="72522" marR="72522" marT="36261" marB="36261" anchor="ctr">
                    <a:lnL>
                      <a:noFill/>
                    </a:lnL>
                    <a:lnR>
                      <a:noFill/>
                    </a:lnR>
                    <a:lnT>
                      <a:noFill/>
                    </a:lnT>
                    <a:lnB>
                      <a:noFill/>
                    </a:lnB>
                  </a:tcPr>
                </a:tc>
                <a:tc>
                  <a:txBody>
                    <a:bodyPr/>
                    <a:lstStyle/>
                    <a:p>
                      <a:pPr algn="l"/>
                      <a:r>
                        <a:rPr lang="es-MX" sz="1000" dirty="0"/>
                        <a:t>Muestra la cantidad de minutos trascurridos desde el último poleo. </a:t>
                      </a:r>
                    </a:p>
                  </a:txBody>
                  <a:tcPr marL="72522" marR="72522" marT="36261" marB="36261" anchor="ctr">
                    <a:lnL>
                      <a:noFill/>
                    </a:lnL>
                    <a:lnR>
                      <a:noFill/>
                    </a:lnR>
                    <a:lnT>
                      <a:noFill/>
                    </a:lnT>
                    <a:lnB>
                      <a:noFill/>
                    </a:lnB>
                  </a:tcPr>
                </a:tc>
              </a:tr>
              <a:tr h="269096">
                <a:tc>
                  <a:txBody>
                    <a:bodyPr/>
                    <a:lstStyle/>
                    <a:p>
                      <a:pPr algn="l"/>
                      <a:r>
                        <a:rPr lang="es-MX" sz="1000" b="1" dirty="0">
                          <a:solidFill>
                            <a:srgbClr val="7030A0"/>
                          </a:solidFill>
                          <a:effectLst/>
                        </a:rPr>
                        <a:t>Registro Tiempo Real</a:t>
                      </a:r>
                      <a:r>
                        <a:rPr lang="es-MX" sz="1000" dirty="0">
                          <a:solidFill>
                            <a:srgbClr val="7030A0"/>
                          </a:solidFill>
                        </a:rPr>
                        <a:t> </a:t>
                      </a:r>
                    </a:p>
                  </a:txBody>
                  <a:tcPr marL="72522" marR="72522" marT="36261" marB="36261" anchor="ctr">
                    <a:lnL>
                      <a:noFill/>
                    </a:lnL>
                    <a:lnR>
                      <a:noFill/>
                    </a:lnR>
                    <a:lnT>
                      <a:noFill/>
                    </a:lnT>
                    <a:lnB>
                      <a:noFill/>
                    </a:lnB>
                  </a:tcPr>
                </a:tc>
                <a:tc>
                  <a:txBody>
                    <a:bodyPr/>
                    <a:lstStyle/>
                    <a:p>
                      <a:pPr algn="l"/>
                      <a:r>
                        <a:rPr lang="es-MX" sz="1000" dirty="0"/>
                        <a:t>Muestra la fecha y hora en que se hizo la última checada en la terminal. Este campo se actualiza si la terminal está conectada al momento de la checada. </a:t>
                      </a:r>
                    </a:p>
                  </a:txBody>
                  <a:tcPr marL="72522" marR="72522" marT="36261" marB="36261" anchor="ctr">
                    <a:lnL>
                      <a:noFill/>
                    </a:lnL>
                    <a:lnR>
                      <a:noFill/>
                    </a:lnR>
                    <a:lnT>
                      <a:noFill/>
                    </a:lnT>
                    <a:lnB>
                      <a:noFill/>
                    </a:lnB>
                  </a:tcPr>
                </a:tc>
              </a:tr>
              <a:tr h="269096">
                <a:tc>
                  <a:txBody>
                    <a:bodyPr/>
                    <a:lstStyle/>
                    <a:p>
                      <a:pPr algn="l"/>
                      <a:r>
                        <a:rPr lang="es-MX" sz="1000" b="1" dirty="0">
                          <a:solidFill>
                            <a:schemeClr val="accent6">
                              <a:lumMod val="50000"/>
                            </a:schemeClr>
                          </a:solidFill>
                          <a:effectLst/>
                        </a:rPr>
                        <a:t>Empleado Tiempo Real</a:t>
                      </a:r>
                      <a:r>
                        <a:rPr lang="es-MX" sz="1000" dirty="0">
                          <a:solidFill>
                            <a:schemeClr val="accent6">
                              <a:lumMod val="50000"/>
                            </a:schemeClr>
                          </a:solidFill>
                        </a:rPr>
                        <a:t> </a:t>
                      </a:r>
                    </a:p>
                  </a:txBody>
                  <a:tcPr marL="72522" marR="72522" marT="36261" marB="36261" anchor="ctr">
                    <a:lnL>
                      <a:noFill/>
                    </a:lnL>
                    <a:lnR>
                      <a:noFill/>
                    </a:lnR>
                    <a:lnT>
                      <a:noFill/>
                    </a:lnT>
                    <a:lnB>
                      <a:noFill/>
                    </a:lnB>
                  </a:tcPr>
                </a:tc>
                <a:tc>
                  <a:txBody>
                    <a:bodyPr/>
                    <a:lstStyle/>
                    <a:p>
                      <a:pPr algn="l"/>
                      <a:r>
                        <a:rPr lang="es-MX" sz="1000"/>
                        <a:t>Muestra la clave del empleado que hizo la última checada en la terminal. Este campo se actualiza si la terminal está conectada al momento de la checada. </a:t>
                      </a:r>
                    </a:p>
                  </a:txBody>
                  <a:tcPr marL="72522" marR="72522" marT="36261" marB="36261" anchor="ctr">
                    <a:lnL>
                      <a:noFill/>
                    </a:lnL>
                    <a:lnR>
                      <a:noFill/>
                    </a:lnR>
                    <a:lnT>
                      <a:noFill/>
                    </a:lnT>
                    <a:lnB>
                      <a:noFill/>
                    </a:lnB>
                  </a:tcPr>
                </a:tc>
              </a:tr>
              <a:tr h="361789">
                <a:tc gridSpan="2">
                  <a:txBody>
                    <a:bodyPr/>
                    <a:lstStyle/>
                    <a:p>
                      <a:r>
                        <a:rPr lang="es-MX" sz="1000" dirty="0"/>
                        <a:t/>
                      </a:r>
                      <a:br>
                        <a:rPr lang="es-MX" sz="1000" dirty="0"/>
                      </a:br>
                      <a:endParaRPr lang="es-MX" sz="1000" dirty="0"/>
                    </a:p>
                  </a:txBody>
                  <a:tcPr marL="72522" marR="72522" marT="36261" marB="36261" anchor="ctr">
                    <a:lnL>
                      <a:noFill/>
                    </a:lnL>
                    <a:lnR>
                      <a:noFill/>
                    </a:lnR>
                    <a:lnT>
                      <a:noFill/>
                    </a:lnT>
                    <a:lnB>
                      <a:noFill/>
                    </a:lnB>
                  </a:tcPr>
                </a:tc>
                <a:tc hMerge="1">
                  <a:txBody>
                    <a:bodyPr/>
                    <a:lstStyle/>
                    <a:p>
                      <a:endParaRPr lang="es-MX"/>
                    </a:p>
                  </a:txBody>
                  <a:tcPr/>
                </a:tc>
              </a:tr>
              <a:tr h="269096">
                <a:tc gridSpan="2">
                  <a:txBody>
                    <a:bodyPr/>
                    <a:lstStyle/>
                    <a:p>
                      <a:pPr algn="l"/>
                      <a:r>
                        <a:rPr lang="es-MX" sz="1000" dirty="0"/>
                        <a:t>*Poleo: Se refiere a la acción mediante la cual el servidor obtiene de las terminales las checadas nuevas que no han sido procesadas.</a:t>
                      </a:r>
                    </a:p>
                  </a:txBody>
                  <a:tcPr marL="72522" marR="72522" marT="36261" marB="36261" anchor="ctr">
                    <a:lnL>
                      <a:noFill/>
                    </a:lnL>
                    <a:lnR>
                      <a:noFill/>
                    </a:lnR>
                    <a:lnT>
                      <a:noFill/>
                    </a:lnT>
                    <a:lnB>
                      <a:noFill/>
                    </a:lnB>
                  </a:tcPr>
                </a:tc>
                <a:tc hMerge="1">
                  <a:txBody>
                    <a:bodyPr/>
                    <a:lstStyle/>
                    <a:p>
                      <a:endParaRPr lang="es-MX"/>
                    </a:p>
                  </a:txBody>
                  <a:tcPr/>
                </a:tc>
              </a:tr>
            </a:tbl>
          </a:graphicData>
        </a:graphic>
      </p:graphicFrame>
      <p:sp>
        <p:nvSpPr>
          <p:cNvPr id="27" name="Rectángulo 26"/>
          <p:cNvSpPr/>
          <p:nvPr/>
        </p:nvSpPr>
        <p:spPr>
          <a:xfrm>
            <a:off x="5018856" y="2919126"/>
            <a:ext cx="1692045" cy="1023733"/>
          </a:xfrm>
          <a:prstGeom prst="rect">
            <a:avLst/>
          </a:prstGeom>
          <a:noFill/>
          <a:ln w="19050">
            <a:solidFill>
              <a:schemeClr val="accent5">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28" name="Rectángulo 27"/>
          <p:cNvSpPr/>
          <p:nvPr/>
        </p:nvSpPr>
        <p:spPr>
          <a:xfrm>
            <a:off x="3277522" y="2919125"/>
            <a:ext cx="1741333" cy="1023733"/>
          </a:xfrm>
          <a:prstGeom prst="rect">
            <a:avLst/>
          </a:prstGeom>
          <a:noFill/>
          <a:ln w="1905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29" name="Rectángulo 28"/>
          <p:cNvSpPr/>
          <p:nvPr/>
        </p:nvSpPr>
        <p:spPr>
          <a:xfrm>
            <a:off x="1779148" y="2919125"/>
            <a:ext cx="1498373" cy="1023733"/>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30" name="Rectángulo 29"/>
          <p:cNvSpPr/>
          <p:nvPr/>
        </p:nvSpPr>
        <p:spPr>
          <a:xfrm>
            <a:off x="343417" y="2919124"/>
            <a:ext cx="1435730" cy="1023733"/>
          </a:xfrm>
          <a:prstGeom prst="rect">
            <a:avLst/>
          </a:prstGeom>
          <a:noFill/>
          <a:ln w="19050">
            <a:solidFill>
              <a:schemeClr val="accent3">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230984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childTnLst>
                          </p:cTn>
                        </p:par>
                        <p:par>
                          <p:cTn id="45" fill="hold">
                            <p:stCondLst>
                              <p:cond delay="4500"/>
                            </p:stCondLst>
                            <p:childTnLst>
                              <p:par>
                                <p:cTn id="46" presetID="10" presetClass="entr" presetSubtype="0"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P spid="7" grpId="0" animBg="1"/>
      <p:bldP spid="25" grpId="0" animBg="1"/>
      <p:bldP spid="26" grpId="0" animBg="1"/>
      <p:bldP spid="27" grpId="0" animBg="1"/>
      <p:bldP spid="28" grpId="0" animBg="1"/>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smtClean="0"/>
              <a:t>Cuál </a:t>
            </a:r>
            <a:r>
              <a:rPr lang="es-MX" b="1" dirty="0"/>
              <a:t>es la diferencia en registro de acceso del tipo “Entrada/Salida” y  uno de tipo “</a:t>
            </a:r>
            <a:r>
              <a:rPr lang="es-MX" b="1" dirty="0" smtClean="0"/>
              <a:t>Comida”.</a:t>
            </a:r>
            <a:endParaRPr lang="es-MX" b="1" dirty="0"/>
          </a:p>
        </p:txBody>
      </p:sp>
      <p:sp>
        <p:nvSpPr>
          <p:cNvPr id="3" name="CuadroTexto 2"/>
          <p:cNvSpPr txBox="1"/>
          <p:nvPr/>
        </p:nvSpPr>
        <p:spPr>
          <a:xfrm>
            <a:off x="0" y="1246548"/>
            <a:ext cx="11803608" cy="584775"/>
          </a:xfrm>
          <a:prstGeom prst="rect">
            <a:avLst/>
          </a:prstGeom>
          <a:noFill/>
        </p:spPr>
        <p:txBody>
          <a:bodyPr wrap="square" rtlCol="0">
            <a:spAutoFit/>
          </a:bodyPr>
          <a:lstStyle/>
          <a:p>
            <a:r>
              <a:rPr lang="es-ES" sz="1600" dirty="0"/>
              <a:t>Para </a:t>
            </a:r>
            <a:r>
              <a:rPr lang="es-ES" sz="1600" dirty="0" smtClean="0"/>
              <a:t>validar si los registros de acceso se están almacenado en base de datos relacionada a cuenta podemos generar un reporte del tipo Accesos el cual nos enlista dichos registros acorde a empleados y rango de fechas a configurar para la generación de dicho reporte:</a:t>
            </a:r>
            <a:endParaRPr lang="es-MX" sz="1600" dirty="0"/>
          </a:p>
        </p:txBody>
      </p:sp>
      <p:pic>
        <p:nvPicPr>
          <p:cNvPr id="4" name="Imagen 3"/>
          <p:cNvPicPr>
            <a:picLocks noChangeAspect="1"/>
          </p:cNvPicPr>
          <p:nvPr/>
        </p:nvPicPr>
        <p:blipFill rotWithShape="1">
          <a:blip r:embed="rId3"/>
          <a:srcRect t="31913" b="3407"/>
          <a:stretch/>
        </p:blipFill>
        <p:spPr>
          <a:xfrm>
            <a:off x="187442" y="1858323"/>
            <a:ext cx="11428723" cy="2195062"/>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824141428"/>
              </p:ext>
            </p:extLst>
          </p:nvPr>
        </p:nvGraphicFramePr>
        <p:xfrm>
          <a:off x="336996" y="4575818"/>
          <a:ext cx="11241811" cy="2152586"/>
        </p:xfrm>
        <a:graphic>
          <a:graphicData uri="http://schemas.openxmlformats.org/drawingml/2006/table">
            <a:tbl>
              <a:tblPr firstRow="1" firstCol="1" bandRow="1">
                <a:tableStyleId>{5C22544A-7EE6-4342-B048-85BDC9FD1C3A}</a:tableStyleId>
              </a:tblPr>
              <a:tblGrid>
                <a:gridCol w="1650628"/>
                <a:gridCol w="2026181"/>
                <a:gridCol w="1652876"/>
                <a:gridCol w="1027706"/>
                <a:gridCol w="1855270"/>
                <a:gridCol w="3029150"/>
              </a:tblGrid>
              <a:tr h="235045">
                <a:tc gridSpan="5">
                  <a:txBody>
                    <a:bodyPr/>
                    <a:lstStyle/>
                    <a:p>
                      <a:pPr algn="ctr">
                        <a:lnSpc>
                          <a:spcPct val="115000"/>
                        </a:lnSpc>
                        <a:spcAft>
                          <a:spcPts val="0"/>
                        </a:spcAft>
                      </a:pPr>
                      <a:r>
                        <a:rPr lang="es-MX" sz="1200" dirty="0">
                          <a:effectLst/>
                        </a:rPr>
                        <a:t>Listado de registros de asistencia para una jornada laboral diaria "Idóneo"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15000"/>
                        </a:lnSpc>
                        <a:spcAft>
                          <a:spcPts val="0"/>
                        </a:spcAft>
                      </a:pPr>
                      <a:r>
                        <a:rPr lang="es-MX" sz="1200">
                          <a:effectLst/>
                        </a:rPr>
                        <a:t>Con uso de teclas de función en biométrico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r h="235045">
                <a:tc>
                  <a:txBody>
                    <a:bodyPr/>
                    <a:lstStyle/>
                    <a:p>
                      <a:pPr algn="ctr">
                        <a:lnSpc>
                          <a:spcPct val="115000"/>
                        </a:lnSpc>
                        <a:spcAft>
                          <a:spcPts val="0"/>
                        </a:spcAft>
                      </a:pPr>
                      <a:r>
                        <a:rPr lang="es-MX" sz="1200">
                          <a:effectLst/>
                        </a:rPr>
                        <a:t>Fecha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Lector</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Origen Checada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Terminal</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Tipo Checada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Comentario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r h="235045">
                <a:tc>
                  <a:txBody>
                    <a:bodyPr/>
                    <a:lstStyle/>
                    <a:p>
                      <a:pPr algn="ctr">
                        <a:lnSpc>
                          <a:spcPct val="115000"/>
                        </a:lnSpc>
                        <a:spcAft>
                          <a:spcPts val="0"/>
                        </a:spcAft>
                      </a:pPr>
                      <a:r>
                        <a:rPr lang="es-MX" sz="1200">
                          <a:effectLst/>
                        </a:rPr>
                        <a:t>16/08/2016 08:46:02 a.m.</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VDI-07 - VIRDI AC6000 Ingressio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Lector Biométrico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7</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Entradas/Salidas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Entrada de jornada laboral F1</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r h="235045">
                <a:tc>
                  <a:txBody>
                    <a:bodyPr/>
                    <a:lstStyle/>
                    <a:p>
                      <a:pPr algn="ctr">
                        <a:lnSpc>
                          <a:spcPct val="115000"/>
                        </a:lnSpc>
                        <a:spcAft>
                          <a:spcPts val="0"/>
                        </a:spcAft>
                      </a:pPr>
                      <a:r>
                        <a:rPr lang="es-MX" sz="1200">
                          <a:effectLst/>
                        </a:rPr>
                        <a:t>16/08/2016 02:35:52 p.m.</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VDI-07 - VIRDI AC6000 Ingressio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Lector Biométrico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7</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Comida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Salida a comida usando tecla de función en biométrico F2</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r h="235045">
                <a:tc>
                  <a:txBody>
                    <a:bodyPr/>
                    <a:lstStyle/>
                    <a:p>
                      <a:pPr algn="ctr">
                        <a:lnSpc>
                          <a:spcPct val="115000"/>
                        </a:lnSpc>
                        <a:spcAft>
                          <a:spcPts val="0"/>
                        </a:spcAft>
                      </a:pPr>
                      <a:r>
                        <a:rPr lang="es-MX" sz="1200">
                          <a:effectLst/>
                        </a:rPr>
                        <a:t>16/08/2016 03:51:34 p.m.</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VDI-07 - VIRDI AC6000 Ingressio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Lector Biométrico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7</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Comida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Regreso de comida usando tecla de función en biométrico F2</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r h="235045">
                <a:tc>
                  <a:txBody>
                    <a:bodyPr/>
                    <a:lstStyle/>
                    <a:p>
                      <a:pPr algn="ctr">
                        <a:lnSpc>
                          <a:spcPct val="115000"/>
                        </a:lnSpc>
                        <a:spcAft>
                          <a:spcPts val="0"/>
                        </a:spcAft>
                      </a:pPr>
                      <a:r>
                        <a:rPr lang="es-MX" sz="1200">
                          <a:effectLst/>
                        </a:rPr>
                        <a:t>16/08/2016 07:00:39 p.m.</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VDI-07 - VIRDI AC6000 Ingressio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Lector Biométrico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7</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a:effectLst/>
                        </a:rPr>
                        <a:t>Entradas/Salidas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c>
                  <a:txBody>
                    <a:bodyPr/>
                    <a:lstStyle/>
                    <a:p>
                      <a:pPr algn="ctr">
                        <a:lnSpc>
                          <a:spcPct val="115000"/>
                        </a:lnSpc>
                        <a:spcAft>
                          <a:spcPts val="0"/>
                        </a:spcAft>
                      </a:pPr>
                      <a:r>
                        <a:rPr lang="es-MX" sz="1200" dirty="0">
                          <a:effectLst/>
                        </a:rPr>
                        <a:t>Salida de jornada laboral F1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229" marR="44229" marT="0" marB="0" anchor="ctr"/>
                </a:tc>
              </a:tr>
            </a:tbl>
          </a:graphicData>
        </a:graphic>
      </p:graphicFrame>
      <p:sp>
        <p:nvSpPr>
          <p:cNvPr id="12" name="CuadroTexto 11"/>
          <p:cNvSpPr txBox="1"/>
          <p:nvPr/>
        </p:nvSpPr>
        <p:spPr>
          <a:xfrm>
            <a:off x="300251" y="4230807"/>
            <a:ext cx="2770496" cy="338554"/>
          </a:xfrm>
          <a:prstGeom prst="rect">
            <a:avLst/>
          </a:prstGeom>
          <a:noFill/>
        </p:spPr>
        <p:txBody>
          <a:bodyPr wrap="square" rtlCol="0">
            <a:spAutoFit/>
          </a:bodyPr>
          <a:lstStyle/>
          <a:p>
            <a:r>
              <a:rPr lang="es-MX" sz="1600" dirty="0" smtClean="0"/>
              <a:t>Estructura de reporte</a:t>
            </a:r>
            <a:endParaRPr lang="es-MX" sz="1600" dirty="0"/>
          </a:p>
        </p:txBody>
      </p:sp>
      <p:sp>
        <p:nvSpPr>
          <p:cNvPr id="23" name="Rectángulo 22"/>
          <p:cNvSpPr/>
          <p:nvPr/>
        </p:nvSpPr>
        <p:spPr>
          <a:xfrm>
            <a:off x="9476485" y="2634018"/>
            <a:ext cx="1498373" cy="1596789"/>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24" name="Rectángulo 23"/>
          <p:cNvSpPr/>
          <p:nvPr/>
        </p:nvSpPr>
        <p:spPr>
          <a:xfrm>
            <a:off x="6929909" y="4829081"/>
            <a:ext cx="1609792" cy="1899266"/>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31" name="Rectángulo 30"/>
          <p:cNvSpPr/>
          <p:nvPr/>
        </p:nvSpPr>
        <p:spPr>
          <a:xfrm>
            <a:off x="8539701" y="4829080"/>
            <a:ext cx="3076464" cy="1899267"/>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868966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23" grpId="0" animBg="1"/>
      <p:bldP spid="24"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Mi reporte de </a:t>
            </a:r>
            <a:r>
              <a:rPr lang="es-MX" b="1" dirty="0" err="1"/>
              <a:t>Kardex</a:t>
            </a:r>
            <a:r>
              <a:rPr lang="es-MX" b="1" dirty="0"/>
              <a:t> no enlista incidencia alguna de empleados </a:t>
            </a:r>
            <a:r>
              <a:rPr lang="es-MX" b="1" dirty="0" smtClean="0"/>
              <a:t>Registrados</a:t>
            </a:r>
            <a:endParaRPr lang="es-MX" b="1" dirty="0"/>
          </a:p>
        </p:txBody>
      </p:sp>
      <p:sp>
        <p:nvSpPr>
          <p:cNvPr id="11" name="CuadroTexto 10"/>
          <p:cNvSpPr txBox="1"/>
          <p:nvPr/>
        </p:nvSpPr>
        <p:spPr>
          <a:xfrm>
            <a:off x="60611" y="4226937"/>
            <a:ext cx="12192000" cy="1077218"/>
          </a:xfrm>
          <a:prstGeom prst="rect">
            <a:avLst/>
          </a:prstGeom>
          <a:noFill/>
        </p:spPr>
        <p:txBody>
          <a:bodyPr wrap="square" rtlCol="0">
            <a:spAutoFit/>
          </a:bodyPr>
          <a:lstStyle/>
          <a:p>
            <a:pPr algn="just"/>
            <a:r>
              <a:rPr lang="es-MX" sz="1600" dirty="0" smtClean="0"/>
              <a:t>Debemos validar que nuestros usuarios implicados tenga asignado un Horario de manera Correcta acorde a escenario laboral real y que el mismo este activo se entiende con esto que la fecha del día en que se realice esta validación se encuentro en el rango de Inicio y Fin configurados en la asignación de horario a empleado, esta validación y configuración se realiza en la opción de menú </a:t>
            </a:r>
            <a:r>
              <a:rPr lang="es-MX" sz="1600" b="1" dirty="0" smtClean="0"/>
              <a:t>Recursos Humanos-&gt; Asignación de Horarios a Empelados</a:t>
            </a:r>
            <a:r>
              <a:rPr lang="es-MX" sz="1600" dirty="0" smtClean="0"/>
              <a:t>.</a:t>
            </a:r>
            <a:endParaRPr lang="es-MX" sz="1600" dirty="0"/>
          </a:p>
        </p:txBody>
      </p:sp>
      <p:pic>
        <p:nvPicPr>
          <p:cNvPr id="14" name="Imagen 13"/>
          <p:cNvPicPr>
            <a:picLocks noChangeAspect="1"/>
          </p:cNvPicPr>
          <p:nvPr/>
        </p:nvPicPr>
        <p:blipFill rotWithShape="1">
          <a:blip r:embed="rId3"/>
          <a:srcRect l="-1" r="-189"/>
          <a:stretch/>
        </p:blipFill>
        <p:spPr>
          <a:xfrm>
            <a:off x="0" y="1398977"/>
            <a:ext cx="8246830" cy="2475265"/>
          </a:xfrm>
          <a:prstGeom prst="rect">
            <a:avLst/>
          </a:prstGeom>
        </p:spPr>
      </p:pic>
      <p:pic>
        <p:nvPicPr>
          <p:cNvPr id="25" name="Imagen 24"/>
          <p:cNvPicPr>
            <a:picLocks noChangeAspect="1"/>
          </p:cNvPicPr>
          <p:nvPr/>
        </p:nvPicPr>
        <p:blipFill rotWithShape="1">
          <a:blip r:embed="rId4"/>
          <a:srcRect l="3456" t="29364" r="-2" b="5143"/>
          <a:stretch/>
        </p:blipFill>
        <p:spPr>
          <a:xfrm>
            <a:off x="1152670" y="5094514"/>
            <a:ext cx="11035489" cy="1752176"/>
          </a:xfrm>
          <a:prstGeom prst="rect">
            <a:avLst/>
          </a:prstGeom>
          <a:ln w="19050">
            <a:noFill/>
          </a:ln>
        </p:spPr>
      </p:pic>
      <p:sp>
        <p:nvSpPr>
          <p:cNvPr id="27" name="CuadroTexto 26"/>
          <p:cNvSpPr txBox="1"/>
          <p:nvPr/>
        </p:nvSpPr>
        <p:spPr>
          <a:xfrm>
            <a:off x="60611" y="3941467"/>
            <a:ext cx="3711022" cy="338554"/>
          </a:xfrm>
          <a:prstGeom prst="rect">
            <a:avLst/>
          </a:prstGeom>
          <a:noFill/>
        </p:spPr>
        <p:txBody>
          <a:bodyPr wrap="square" rtlCol="0">
            <a:spAutoFit/>
          </a:bodyPr>
          <a:lstStyle/>
          <a:p>
            <a:r>
              <a:rPr lang="es-MX" sz="1600" dirty="0" smtClean="0"/>
              <a:t>Asignación de Horario a Empleados</a:t>
            </a:r>
            <a:endParaRPr lang="es-MX" sz="1600" dirty="0"/>
          </a:p>
        </p:txBody>
      </p:sp>
      <p:sp>
        <p:nvSpPr>
          <p:cNvPr id="28" name="CuadroTexto 27"/>
          <p:cNvSpPr txBox="1"/>
          <p:nvPr/>
        </p:nvSpPr>
        <p:spPr>
          <a:xfrm>
            <a:off x="0" y="1220510"/>
            <a:ext cx="1495775" cy="338554"/>
          </a:xfrm>
          <a:prstGeom prst="rect">
            <a:avLst/>
          </a:prstGeom>
          <a:noFill/>
        </p:spPr>
        <p:txBody>
          <a:bodyPr wrap="square" rtlCol="0">
            <a:spAutoFit/>
          </a:bodyPr>
          <a:lstStyle/>
          <a:p>
            <a:r>
              <a:rPr lang="es-MX" sz="1600" dirty="0" smtClean="0"/>
              <a:t>Reporte Inicial</a:t>
            </a:r>
            <a:endParaRPr lang="es-MX" sz="1600" dirty="0"/>
          </a:p>
        </p:txBody>
      </p:sp>
      <p:sp>
        <p:nvSpPr>
          <p:cNvPr id="37" name="CuadroTexto 36"/>
          <p:cNvSpPr txBox="1"/>
          <p:nvPr/>
        </p:nvSpPr>
        <p:spPr>
          <a:xfrm>
            <a:off x="8246830" y="1932222"/>
            <a:ext cx="3672962" cy="1569660"/>
          </a:xfrm>
          <a:prstGeom prst="rect">
            <a:avLst/>
          </a:prstGeom>
          <a:noFill/>
        </p:spPr>
        <p:txBody>
          <a:bodyPr wrap="square" rtlCol="0">
            <a:spAutoFit/>
          </a:bodyPr>
          <a:lstStyle/>
          <a:p>
            <a:pPr algn="just"/>
            <a:r>
              <a:rPr lang="es-MX" sz="1600" dirty="0" smtClean="0"/>
              <a:t>Este escenario se presenta cuando tenemos ya registrado a nuestros empleados en sistema pero aun no les hemos realizado el proceso de Asignación de Horarios configurados previamente acorde a su escenario laboral.</a:t>
            </a:r>
            <a:endParaRPr lang="es-MX" sz="1600" dirty="0"/>
          </a:p>
        </p:txBody>
      </p:sp>
    </p:spTree>
    <p:extLst>
      <p:ext uri="{BB962C8B-B14F-4D97-AF65-F5344CB8AC3E}">
        <p14:creationId xmlns:p14="http://schemas.microsoft.com/office/powerpoint/2010/main" val="647363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7" grpId="0"/>
      <p:bldP spid="28"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Mi reporte de </a:t>
            </a:r>
            <a:r>
              <a:rPr lang="es-MX" b="1" dirty="0" err="1"/>
              <a:t>kardex</a:t>
            </a:r>
            <a:r>
              <a:rPr lang="es-MX" b="1" dirty="0"/>
              <a:t> enlista solamente Faltas para </a:t>
            </a:r>
            <a:r>
              <a:rPr lang="es-MX" b="1" dirty="0" smtClean="0"/>
              <a:t>Empleados </a:t>
            </a:r>
            <a:r>
              <a:rPr lang="es-MX" b="1" dirty="0"/>
              <a:t>R</a:t>
            </a:r>
            <a:r>
              <a:rPr lang="es-MX" b="1" dirty="0" smtClean="0"/>
              <a:t>egistrados</a:t>
            </a:r>
            <a:endParaRPr lang="es-MX" b="1" dirty="0"/>
          </a:p>
        </p:txBody>
      </p:sp>
      <p:pic>
        <p:nvPicPr>
          <p:cNvPr id="7" name="Imagen 6"/>
          <p:cNvPicPr>
            <a:picLocks noChangeAspect="1"/>
          </p:cNvPicPr>
          <p:nvPr/>
        </p:nvPicPr>
        <p:blipFill rotWithShape="1">
          <a:blip r:embed="rId3"/>
          <a:srcRect r="28701"/>
          <a:stretch/>
        </p:blipFill>
        <p:spPr>
          <a:xfrm>
            <a:off x="0" y="1300054"/>
            <a:ext cx="7101444" cy="3299453"/>
          </a:xfrm>
          <a:prstGeom prst="rect">
            <a:avLst/>
          </a:prstGeom>
        </p:spPr>
      </p:pic>
      <p:sp>
        <p:nvSpPr>
          <p:cNvPr id="9" name="CuadroTexto 8"/>
          <p:cNvSpPr txBox="1"/>
          <p:nvPr/>
        </p:nvSpPr>
        <p:spPr>
          <a:xfrm>
            <a:off x="653381" y="1229573"/>
            <a:ext cx="1382751" cy="338554"/>
          </a:xfrm>
          <a:prstGeom prst="rect">
            <a:avLst/>
          </a:prstGeom>
          <a:noFill/>
        </p:spPr>
        <p:txBody>
          <a:bodyPr wrap="none" rtlCol="0">
            <a:spAutoFit/>
          </a:bodyPr>
          <a:lstStyle/>
          <a:p>
            <a:r>
              <a:rPr lang="es-MX" sz="1600" dirty="0" smtClean="0"/>
              <a:t>Reporte Inicial</a:t>
            </a:r>
            <a:endParaRPr lang="es-MX" sz="1600" dirty="0"/>
          </a:p>
        </p:txBody>
      </p:sp>
      <p:sp>
        <p:nvSpPr>
          <p:cNvPr id="15" name="CuadroTexto 14"/>
          <p:cNvSpPr txBox="1"/>
          <p:nvPr/>
        </p:nvSpPr>
        <p:spPr>
          <a:xfrm>
            <a:off x="105182" y="4837610"/>
            <a:ext cx="12086817" cy="830997"/>
          </a:xfrm>
          <a:prstGeom prst="rect">
            <a:avLst/>
          </a:prstGeom>
          <a:noFill/>
        </p:spPr>
        <p:txBody>
          <a:bodyPr wrap="square" rtlCol="0">
            <a:spAutoFit/>
          </a:bodyPr>
          <a:lstStyle/>
          <a:p>
            <a:pPr algn="just"/>
            <a:r>
              <a:rPr lang="es-MX" sz="1600" dirty="0" smtClean="0"/>
              <a:t>Debemos validar la sincronización de nuestros lectores biométricos ya que si esta no es exitosa los registros de acceso no se estarán enviando a sistema y por consecuencia no tenemos registros con que comparar para el calculo de incidencias, esto lo validación en la opción de menú </a:t>
            </a:r>
            <a:r>
              <a:rPr lang="es-MX" sz="1600" b="1" dirty="0" smtClean="0"/>
              <a:t>Lectores-&gt; Monitor de Terminales AC</a:t>
            </a:r>
            <a:r>
              <a:rPr lang="es-MX" sz="1600" dirty="0" smtClean="0"/>
              <a:t>.</a:t>
            </a:r>
            <a:endParaRPr lang="es-MX" sz="1600" dirty="0"/>
          </a:p>
        </p:txBody>
      </p:sp>
      <p:sp>
        <p:nvSpPr>
          <p:cNvPr id="16" name="CuadroTexto 15"/>
          <p:cNvSpPr txBox="1"/>
          <p:nvPr/>
        </p:nvSpPr>
        <p:spPr>
          <a:xfrm>
            <a:off x="3755567" y="4556083"/>
            <a:ext cx="5780319" cy="338554"/>
          </a:xfrm>
          <a:prstGeom prst="rect">
            <a:avLst/>
          </a:prstGeom>
          <a:noFill/>
        </p:spPr>
        <p:txBody>
          <a:bodyPr wrap="square" rtlCol="0">
            <a:spAutoFit/>
          </a:bodyPr>
          <a:lstStyle/>
          <a:p>
            <a:pPr algn="ctr"/>
            <a:r>
              <a:rPr lang="es-MX" sz="1600" dirty="0" smtClean="0"/>
              <a:t>(A) Validación de la poleo de dispositivos biométricos robustos</a:t>
            </a:r>
            <a:endParaRPr lang="es-MX" sz="1600" dirty="0"/>
          </a:p>
        </p:txBody>
      </p:sp>
      <p:pic>
        <p:nvPicPr>
          <p:cNvPr id="11" name="Imagen 10"/>
          <p:cNvPicPr>
            <a:picLocks noChangeAspect="1"/>
          </p:cNvPicPr>
          <p:nvPr/>
        </p:nvPicPr>
        <p:blipFill rotWithShape="1">
          <a:blip r:embed="rId4"/>
          <a:srcRect t="24823"/>
          <a:stretch/>
        </p:blipFill>
        <p:spPr>
          <a:xfrm>
            <a:off x="653381" y="5603349"/>
            <a:ext cx="10566781" cy="1226280"/>
          </a:xfrm>
          <a:prstGeom prst="rect">
            <a:avLst/>
          </a:prstGeom>
        </p:spPr>
      </p:pic>
      <p:sp>
        <p:nvSpPr>
          <p:cNvPr id="3" name="CuadroTexto 2"/>
          <p:cNvSpPr txBox="1"/>
          <p:nvPr/>
        </p:nvSpPr>
        <p:spPr>
          <a:xfrm>
            <a:off x="7151980" y="1726685"/>
            <a:ext cx="4767812" cy="2554545"/>
          </a:xfrm>
          <a:prstGeom prst="rect">
            <a:avLst/>
          </a:prstGeom>
          <a:noFill/>
        </p:spPr>
        <p:txBody>
          <a:bodyPr wrap="square" rtlCol="0">
            <a:spAutoFit/>
          </a:bodyPr>
          <a:lstStyle/>
          <a:p>
            <a:pPr algn="just"/>
            <a:r>
              <a:rPr lang="es-MX" sz="1600" dirty="0" smtClean="0"/>
              <a:t>Este escenario se presenta cuando tenemos ya un </a:t>
            </a:r>
            <a:r>
              <a:rPr lang="es-MX" sz="1600" b="1" dirty="0" smtClean="0"/>
              <a:t>Horario Asignado </a:t>
            </a:r>
            <a:r>
              <a:rPr lang="es-MX" sz="1600" dirty="0" smtClean="0"/>
              <a:t>correctamente</a:t>
            </a:r>
            <a:r>
              <a:rPr lang="es-MX" sz="1600" b="1" dirty="0" smtClean="0"/>
              <a:t> </a:t>
            </a:r>
            <a:r>
              <a:rPr lang="es-MX" sz="1600" dirty="0" smtClean="0"/>
              <a:t>a empleados sin embargo no se tiene </a:t>
            </a:r>
            <a:r>
              <a:rPr lang="es-MX" sz="1600" b="1" dirty="0" smtClean="0"/>
              <a:t>Registros de Acceso </a:t>
            </a:r>
            <a:r>
              <a:rPr lang="es-MX" sz="1600" dirty="0" smtClean="0"/>
              <a:t>almacenados en base de datos debido a que el empleado no realiza su proceso de registros de acceso correctamente o los lectores biometrías no </a:t>
            </a:r>
            <a:r>
              <a:rPr lang="es-MX" sz="1600" dirty="0"/>
              <a:t>están </a:t>
            </a:r>
            <a:r>
              <a:rPr lang="es-MX" sz="1600" dirty="0" smtClean="0"/>
              <a:t>sincronizados con su cuenta, otra razón del calculo es debido a que no se cumple con el criterio de </a:t>
            </a:r>
            <a:r>
              <a:rPr lang="es-MX" sz="1600" b="1" dirty="0" smtClean="0"/>
              <a:t>Registros Necesarios </a:t>
            </a:r>
            <a:r>
              <a:rPr lang="es-MX" sz="1600" dirty="0" smtClean="0"/>
              <a:t>configurado en sistema por lo cual se calculan solamente </a:t>
            </a:r>
            <a:r>
              <a:rPr lang="es-MX" sz="1600" b="1" dirty="0" smtClean="0"/>
              <a:t>Faltas</a:t>
            </a:r>
            <a:r>
              <a:rPr lang="es-MX" sz="1600" dirty="0" smtClean="0"/>
              <a:t> para los empleados implicados.</a:t>
            </a:r>
            <a:endParaRPr lang="es-MX" sz="1600" dirty="0"/>
          </a:p>
        </p:txBody>
      </p:sp>
    </p:spTree>
    <p:extLst>
      <p:ext uri="{BB962C8B-B14F-4D97-AF65-F5344CB8AC3E}">
        <p14:creationId xmlns:p14="http://schemas.microsoft.com/office/powerpoint/2010/main" val="3073372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Mi reporte de </a:t>
            </a:r>
            <a:r>
              <a:rPr lang="es-MX" b="1" dirty="0" err="1"/>
              <a:t>kardex</a:t>
            </a:r>
            <a:r>
              <a:rPr lang="es-MX" b="1" dirty="0"/>
              <a:t> enlista solamente Faltas para </a:t>
            </a:r>
            <a:r>
              <a:rPr lang="es-MX" b="1" dirty="0" smtClean="0"/>
              <a:t>Empleados </a:t>
            </a:r>
            <a:r>
              <a:rPr lang="es-MX" b="1" dirty="0"/>
              <a:t>R</a:t>
            </a:r>
            <a:r>
              <a:rPr lang="es-MX" b="1" dirty="0" smtClean="0"/>
              <a:t>egistrados</a:t>
            </a:r>
            <a:endParaRPr lang="es-MX" b="1" dirty="0"/>
          </a:p>
        </p:txBody>
      </p:sp>
      <p:sp>
        <p:nvSpPr>
          <p:cNvPr id="9" name="CuadroTexto 8"/>
          <p:cNvSpPr txBox="1"/>
          <p:nvPr/>
        </p:nvSpPr>
        <p:spPr>
          <a:xfrm>
            <a:off x="230458" y="1300733"/>
            <a:ext cx="3301102" cy="584775"/>
          </a:xfrm>
          <a:prstGeom prst="rect">
            <a:avLst/>
          </a:prstGeom>
          <a:noFill/>
        </p:spPr>
        <p:txBody>
          <a:bodyPr wrap="square" rtlCol="0">
            <a:spAutoFit/>
          </a:bodyPr>
          <a:lstStyle/>
          <a:p>
            <a:pPr algn="ctr"/>
            <a:r>
              <a:rPr lang="es-MX" sz="1600" dirty="0" smtClean="0"/>
              <a:t>(B) Configuración de parámetro de control “Registros Necesarios”</a:t>
            </a:r>
            <a:endParaRPr lang="es-MX" sz="1600" dirty="0"/>
          </a:p>
        </p:txBody>
      </p:sp>
      <p:sp>
        <p:nvSpPr>
          <p:cNvPr id="5" name="CuadroTexto 4"/>
          <p:cNvSpPr txBox="1"/>
          <p:nvPr/>
        </p:nvSpPr>
        <p:spPr>
          <a:xfrm>
            <a:off x="0" y="1938331"/>
            <a:ext cx="4025735" cy="2062103"/>
          </a:xfrm>
          <a:prstGeom prst="rect">
            <a:avLst/>
          </a:prstGeom>
          <a:noFill/>
        </p:spPr>
        <p:txBody>
          <a:bodyPr wrap="square" rtlCol="0">
            <a:spAutoFit/>
          </a:bodyPr>
          <a:lstStyle/>
          <a:p>
            <a:pPr algn="just"/>
            <a:r>
              <a:rPr lang="es-MX" sz="1600" dirty="0" smtClean="0"/>
              <a:t>Debemos validar el criterio de Registros Necesarios por jornada laboral diaria configurado como parámetro de control para la generación o no de la incidencia del tipo </a:t>
            </a:r>
            <a:r>
              <a:rPr lang="es-MX" sz="1600" b="1" dirty="0" smtClean="0"/>
              <a:t>Asistencia</a:t>
            </a:r>
            <a:r>
              <a:rPr lang="es-MX" sz="1600" dirty="0" smtClean="0"/>
              <a:t> en base al cumplimento de dicho criterio, esto lo podemos validar y configurar  </a:t>
            </a:r>
            <a:r>
              <a:rPr lang="es-MX" sz="1600" dirty="0"/>
              <a:t>en la opción de menú </a:t>
            </a:r>
            <a:r>
              <a:rPr lang="es-MX" sz="1600" b="1" dirty="0"/>
              <a:t>Configuraciones-&gt; Configuraciones Generales </a:t>
            </a:r>
            <a:r>
              <a:rPr lang="es-MX" sz="1600" dirty="0" smtClean="0"/>
              <a:t>.</a:t>
            </a:r>
            <a:endParaRPr lang="es-MX" sz="1600" dirty="0"/>
          </a:p>
        </p:txBody>
      </p:sp>
      <p:pic>
        <p:nvPicPr>
          <p:cNvPr id="13" name="Imagen 12"/>
          <p:cNvPicPr>
            <a:picLocks noChangeAspect="1"/>
          </p:cNvPicPr>
          <p:nvPr/>
        </p:nvPicPr>
        <p:blipFill>
          <a:blip r:embed="rId3"/>
          <a:stretch>
            <a:fillRect/>
          </a:stretch>
        </p:blipFill>
        <p:spPr>
          <a:xfrm>
            <a:off x="230458" y="4385828"/>
            <a:ext cx="3903812" cy="2215677"/>
          </a:xfrm>
          <a:prstGeom prst="rect">
            <a:avLst/>
          </a:prstGeom>
        </p:spPr>
      </p:pic>
      <p:sp>
        <p:nvSpPr>
          <p:cNvPr id="3" name="CuadroTexto 2"/>
          <p:cNvSpPr txBox="1"/>
          <p:nvPr/>
        </p:nvSpPr>
        <p:spPr>
          <a:xfrm>
            <a:off x="4229394" y="1284405"/>
            <a:ext cx="7877577" cy="5509200"/>
          </a:xfrm>
          <a:prstGeom prst="rect">
            <a:avLst/>
          </a:prstGeom>
          <a:noFill/>
        </p:spPr>
        <p:txBody>
          <a:bodyPr wrap="square" rtlCol="0">
            <a:spAutoFit/>
          </a:bodyPr>
          <a:lstStyle/>
          <a:p>
            <a:pPr lvl="0" algn="just"/>
            <a:r>
              <a:rPr lang="es-ES" sz="1600" b="1" dirty="0"/>
              <a:t>Criterio de validación Registros Necesarios</a:t>
            </a:r>
            <a:r>
              <a:rPr lang="es-ES" sz="1600" dirty="0"/>
              <a:t>: se define como un parámetro de validación para el cálculo de la incidencia del tipo Asistencia en base a la cantidad y tipo de registros de acceso configurados para el cálculo de dicha incidencia el cual trabaja bajo la siguiente lógica</a:t>
            </a:r>
            <a:r>
              <a:rPr lang="es-ES" sz="1600" dirty="0" smtClean="0"/>
              <a:t>:</a:t>
            </a:r>
          </a:p>
          <a:p>
            <a:pPr lvl="0" algn="just"/>
            <a:endParaRPr lang="es-MX" sz="1600" dirty="0"/>
          </a:p>
          <a:p>
            <a:pPr lvl="1" algn="just"/>
            <a:r>
              <a:rPr lang="es-ES" sz="1600" b="1" dirty="0"/>
              <a:t>Registro Necesario = 1</a:t>
            </a:r>
            <a:r>
              <a:rPr lang="es-ES" sz="1600" dirty="0"/>
              <a:t>: el sistema requiere de la existencia de al menos un registro de acceso del tipo “Entrada/Salida” durante el rango de tiempo laboral diario para la generación de una incidencia del tipo </a:t>
            </a:r>
            <a:r>
              <a:rPr lang="es-ES" sz="1600" b="1" dirty="0"/>
              <a:t>Asistencia,</a:t>
            </a:r>
            <a:r>
              <a:rPr lang="es-ES" sz="1600" dirty="0"/>
              <a:t> de no cumplir con este criterio el sistema generar una incidencia del tipo </a:t>
            </a:r>
            <a:r>
              <a:rPr lang="es-ES" sz="1600" b="1" dirty="0"/>
              <a:t>Falta</a:t>
            </a:r>
            <a:r>
              <a:rPr lang="es-ES" sz="1600" dirty="0"/>
              <a:t> para la jornada laboral.</a:t>
            </a:r>
            <a:endParaRPr lang="es-MX" sz="1600" dirty="0"/>
          </a:p>
          <a:p>
            <a:pPr lvl="1" algn="just"/>
            <a:r>
              <a:rPr lang="es-ES" sz="1600" b="1" dirty="0"/>
              <a:t>Registro Necesario = 2</a:t>
            </a:r>
            <a:r>
              <a:rPr lang="es-ES" sz="1600" dirty="0"/>
              <a:t>: el sistema requiere de la existencia de al menos dos registro de acceso del tipo “Entrada/Salida” durante el rango de tiempo laboral diario para la generación de una incidencia del tipo </a:t>
            </a:r>
            <a:r>
              <a:rPr lang="es-ES" sz="1600" b="1" dirty="0"/>
              <a:t>Asistencia,</a:t>
            </a:r>
            <a:r>
              <a:rPr lang="es-ES" sz="1600" dirty="0"/>
              <a:t> de no cumplir con este criterio el sistema generar una incidencia del tipo </a:t>
            </a:r>
            <a:r>
              <a:rPr lang="es-ES" sz="1600" b="1" dirty="0"/>
              <a:t>Falta</a:t>
            </a:r>
            <a:r>
              <a:rPr lang="es-ES" sz="1600" dirty="0"/>
              <a:t> para la jornada laboral.</a:t>
            </a:r>
            <a:endParaRPr lang="es-MX" sz="1600" dirty="0"/>
          </a:p>
          <a:p>
            <a:pPr lvl="1" algn="just"/>
            <a:r>
              <a:rPr lang="es-ES" sz="1600" b="1" dirty="0"/>
              <a:t>Registro Necesario = 3</a:t>
            </a:r>
            <a:r>
              <a:rPr lang="es-ES" sz="1600" dirty="0"/>
              <a:t>: el sistema requiere de la existencia de al menos tres registro de acceso dos del tipo “Entrada/Salida” y uno del tipo “Comida” durante el rango de tiempo laboral diario para la generación de una incidencia del tipo </a:t>
            </a:r>
            <a:r>
              <a:rPr lang="es-ES" sz="1600" b="1" dirty="0"/>
              <a:t>Asistencia,</a:t>
            </a:r>
            <a:r>
              <a:rPr lang="es-ES" sz="1600" dirty="0"/>
              <a:t> de no cumplir con este criterio el sistema generar una incidencia del tipo </a:t>
            </a:r>
            <a:r>
              <a:rPr lang="es-ES" sz="1600" b="1" dirty="0"/>
              <a:t>Falta</a:t>
            </a:r>
            <a:r>
              <a:rPr lang="es-ES" sz="1600" dirty="0"/>
              <a:t> para la jornada laboral.</a:t>
            </a:r>
            <a:endParaRPr lang="es-MX" sz="1600" dirty="0"/>
          </a:p>
          <a:p>
            <a:pPr lvl="1" algn="just"/>
            <a:r>
              <a:rPr lang="es-ES" sz="1600" b="1" dirty="0"/>
              <a:t>Registro Necesario = 4</a:t>
            </a:r>
            <a:r>
              <a:rPr lang="es-ES" sz="1600" dirty="0"/>
              <a:t>: el sistema requiere de la existencia de al menos cuatro registro de acceso dos del tipo “Entrada/Salida” y dos del tipo “Comida” durante el rango de tiempo laboral diario para la generación de una incidencia del tipo </a:t>
            </a:r>
            <a:r>
              <a:rPr lang="es-ES" sz="1600" b="1" dirty="0"/>
              <a:t>Asistencia,</a:t>
            </a:r>
            <a:r>
              <a:rPr lang="es-ES" sz="1600" dirty="0"/>
              <a:t> de no cumplir con este criterio el sistema generar una incidencia del tipo </a:t>
            </a:r>
            <a:r>
              <a:rPr lang="es-ES" sz="1600" b="1" dirty="0"/>
              <a:t>Falta</a:t>
            </a:r>
            <a:r>
              <a:rPr lang="es-ES" sz="1600" dirty="0"/>
              <a:t> para la jornada laboral</a:t>
            </a:r>
            <a:r>
              <a:rPr lang="es-ES" sz="1600" dirty="0" smtClean="0"/>
              <a:t>.</a:t>
            </a:r>
            <a:endParaRPr lang="es-MX" sz="1600" dirty="0"/>
          </a:p>
        </p:txBody>
      </p:sp>
    </p:spTree>
    <p:extLst>
      <p:ext uri="{BB962C8B-B14F-4D97-AF65-F5344CB8AC3E}">
        <p14:creationId xmlns:p14="http://schemas.microsoft.com/office/powerpoint/2010/main" val="721213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a:t>Capacitaciones Ingressio en la Nube 2016</a:t>
            </a:r>
          </a:p>
        </p:txBody>
      </p:sp>
      <p:sp>
        <p:nvSpPr>
          <p:cNvPr id="2" name="CuadroTexto 1"/>
          <p:cNvSpPr txBox="1"/>
          <p:nvPr/>
        </p:nvSpPr>
        <p:spPr>
          <a:xfrm>
            <a:off x="5052956" y="314615"/>
            <a:ext cx="6750652"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a:t>Mi reporte de </a:t>
            </a:r>
            <a:r>
              <a:rPr lang="es-MX" b="1" dirty="0" err="1"/>
              <a:t>kardex</a:t>
            </a:r>
            <a:r>
              <a:rPr lang="es-MX" b="1" dirty="0"/>
              <a:t> enlista solamente Faltas para </a:t>
            </a:r>
            <a:r>
              <a:rPr lang="es-MX" b="1" dirty="0" smtClean="0"/>
              <a:t>Empleados </a:t>
            </a:r>
            <a:r>
              <a:rPr lang="es-MX" b="1" dirty="0"/>
              <a:t>R</a:t>
            </a:r>
            <a:r>
              <a:rPr lang="es-MX" b="1" dirty="0" smtClean="0"/>
              <a:t>egistrados</a:t>
            </a:r>
            <a:endParaRPr lang="es-MX" b="1" dirty="0"/>
          </a:p>
        </p:txBody>
      </p:sp>
      <p:sp>
        <p:nvSpPr>
          <p:cNvPr id="15" name="CuadroTexto 14"/>
          <p:cNvSpPr txBox="1"/>
          <p:nvPr/>
        </p:nvSpPr>
        <p:spPr>
          <a:xfrm>
            <a:off x="721108" y="1791923"/>
            <a:ext cx="9530476" cy="830997"/>
          </a:xfrm>
          <a:prstGeom prst="rect">
            <a:avLst/>
          </a:prstGeom>
          <a:noFill/>
        </p:spPr>
        <p:txBody>
          <a:bodyPr wrap="square" rtlCol="0">
            <a:spAutoFit/>
          </a:bodyPr>
          <a:lstStyle/>
          <a:p>
            <a:pPr algn="just"/>
            <a:r>
              <a:rPr lang="es-MX" sz="1600" dirty="0" smtClean="0"/>
              <a:t>Debemos validar si existen la cantidad y tipos exactos de registros de acceso y su directa correspondencia con el parámetro de control  </a:t>
            </a:r>
            <a:r>
              <a:rPr lang="es-MX" sz="1600" b="1" dirty="0" smtClean="0"/>
              <a:t>Registros Necesarios</a:t>
            </a:r>
            <a:r>
              <a:rPr lang="es-MX" sz="1600" dirty="0"/>
              <a:t> </a:t>
            </a:r>
            <a:r>
              <a:rPr lang="es-MX" sz="1600" dirty="0" smtClean="0"/>
              <a:t>para finalmente generar como éxitos el calculo de la incidencia del tipo </a:t>
            </a:r>
            <a:r>
              <a:rPr lang="es-MX" sz="1600" b="1" dirty="0" smtClean="0"/>
              <a:t>Asistencia</a:t>
            </a:r>
            <a:r>
              <a:rPr lang="es-MX" sz="1600" dirty="0" smtClean="0"/>
              <a:t>.</a:t>
            </a:r>
            <a:endParaRPr lang="es-MX" sz="1600" dirty="0"/>
          </a:p>
        </p:txBody>
      </p:sp>
      <p:sp>
        <p:nvSpPr>
          <p:cNvPr id="16" name="CuadroTexto 15"/>
          <p:cNvSpPr txBox="1"/>
          <p:nvPr/>
        </p:nvSpPr>
        <p:spPr>
          <a:xfrm>
            <a:off x="1115017" y="1367241"/>
            <a:ext cx="3830470" cy="338554"/>
          </a:xfrm>
          <a:prstGeom prst="rect">
            <a:avLst/>
          </a:prstGeom>
          <a:noFill/>
        </p:spPr>
        <p:txBody>
          <a:bodyPr wrap="square" rtlCol="0">
            <a:spAutoFit/>
          </a:bodyPr>
          <a:lstStyle/>
          <a:p>
            <a:pPr algn="ctr"/>
            <a:r>
              <a:rPr lang="es-MX" sz="1600" dirty="0" smtClean="0"/>
              <a:t>(C) Registros de Acceso y Tipo de Checada</a:t>
            </a:r>
            <a:endParaRPr lang="es-MX" sz="1600" dirty="0"/>
          </a:p>
        </p:txBody>
      </p:sp>
      <p:pic>
        <p:nvPicPr>
          <p:cNvPr id="14" name="Imagen 13"/>
          <p:cNvPicPr>
            <a:picLocks noChangeAspect="1"/>
          </p:cNvPicPr>
          <p:nvPr/>
        </p:nvPicPr>
        <p:blipFill>
          <a:blip r:embed="rId3"/>
          <a:stretch>
            <a:fillRect/>
          </a:stretch>
        </p:blipFill>
        <p:spPr>
          <a:xfrm>
            <a:off x="721107" y="2760563"/>
            <a:ext cx="9530476" cy="4056957"/>
          </a:xfrm>
          <a:prstGeom prst="rect">
            <a:avLst/>
          </a:prstGeom>
        </p:spPr>
      </p:pic>
    </p:spTree>
    <p:extLst>
      <p:ext uri="{BB962C8B-B14F-4D97-AF65-F5344CB8AC3E}">
        <p14:creationId xmlns:p14="http://schemas.microsoft.com/office/powerpoint/2010/main" val="952563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926"/>
            <a:ext cx="4139952" cy="1034988"/>
          </a:xfrm>
          <a:prstGeom prst="rect">
            <a:avLst/>
          </a:prstGeom>
        </p:spPr>
      </p:pic>
      <p:cxnSp>
        <p:nvCxnSpPr>
          <p:cNvPr id="8" name="7 Conector recto"/>
          <p:cNvCxnSpPr/>
          <p:nvPr/>
        </p:nvCxnSpPr>
        <p:spPr>
          <a:xfrm flipV="1">
            <a:off x="0" y="1219547"/>
            <a:ext cx="9144000" cy="1"/>
          </a:xfrm>
          <a:prstGeom prst="line">
            <a:avLst/>
          </a:prstGeom>
          <a:ln w="9525">
            <a:solidFill>
              <a:schemeClr val="accent5">
                <a:lumMod val="50000"/>
              </a:schemeClr>
            </a:solidFill>
          </a:ln>
        </p:spPr>
        <p:style>
          <a:lnRef idx="2">
            <a:schemeClr val="accent5"/>
          </a:lnRef>
          <a:fillRef idx="0">
            <a:schemeClr val="accent5"/>
          </a:fillRef>
          <a:effectRef idx="1">
            <a:schemeClr val="accent5"/>
          </a:effectRef>
          <a:fontRef idx="minor">
            <a:schemeClr val="tx1"/>
          </a:fontRef>
        </p:style>
      </p:cxnSp>
      <p:sp>
        <p:nvSpPr>
          <p:cNvPr id="10" name="9 CuadroTexto"/>
          <p:cNvSpPr txBox="1"/>
          <p:nvPr/>
        </p:nvSpPr>
        <p:spPr>
          <a:xfrm>
            <a:off x="6431681" y="969549"/>
            <a:ext cx="2915816" cy="276999"/>
          </a:xfrm>
          <a:prstGeom prst="rect">
            <a:avLst/>
          </a:prstGeom>
          <a:noFill/>
        </p:spPr>
        <p:txBody>
          <a:bodyPr wrap="square" rtlCol="0">
            <a:spAutoFit/>
          </a:bodyPr>
          <a:lstStyle/>
          <a:p>
            <a:r>
              <a:rPr lang="es-MX" sz="1200" b="1" i="1" dirty="0" smtClean="0"/>
              <a:t>Capacitaciones </a:t>
            </a:r>
            <a:r>
              <a:rPr lang="es-MX" sz="1200" b="1" i="1" dirty="0"/>
              <a:t>Ingressio en la Nube 2016</a:t>
            </a:r>
          </a:p>
        </p:txBody>
      </p:sp>
      <p:sp>
        <p:nvSpPr>
          <p:cNvPr id="2" name="CuadroTexto 1"/>
          <p:cNvSpPr txBox="1"/>
          <p:nvPr/>
        </p:nvSpPr>
        <p:spPr>
          <a:xfrm>
            <a:off x="5052956" y="314615"/>
            <a:ext cx="675065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MX" b="1" dirty="0" smtClean="0"/>
              <a:t>Calculo de incidencias Exitoso</a:t>
            </a:r>
            <a:endParaRPr lang="es-MX" b="1" dirty="0"/>
          </a:p>
        </p:txBody>
      </p:sp>
      <p:sp>
        <p:nvSpPr>
          <p:cNvPr id="22" name="CuadroTexto 21"/>
          <p:cNvSpPr txBox="1"/>
          <p:nvPr/>
        </p:nvSpPr>
        <p:spPr>
          <a:xfrm>
            <a:off x="261230" y="1418503"/>
            <a:ext cx="1417984" cy="338554"/>
          </a:xfrm>
          <a:prstGeom prst="rect">
            <a:avLst/>
          </a:prstGeom>
          <a:noFill/>
        </p:spPr>
        <p:txBody>
          <a:bodyPr wrap="square" rtlCol="0">
            <a:spAutoFit/>
          </a:bodyPr>
          <a:lstStyle/>
          <a:p>
            <a:r>
              <a:rPr lang="es-MX" sz="1600" dirty="0" smtClean="0"/>
              <a:t>Reporte Final</a:t>
            </a:r>
            <a:endParaRPr lang="es-MX" sz="1600" dirty="0"/>
          </a:p>
        </p:txBody>
      </p:sp>
      <p:pic>
        <p:nvPicPr>
          <p:cNvPr id="14" name="Imagen 13"/>
          <p:cNvPicPr>
            <a:picLocks noChangeAspect="1"/>
          </p:cNvPicPr>
          <p:nvPr/>
        </p:nvPicPr>
        <p:blipFill>
          <a:blip r:embed="rId3"/>
          <a:stretch>
            <a:fillRect/>
          </a:stretch>
        </p:blipFill>
        <p:spPr>
          <a:xfrm>
            <a:off x="261230" y="1813512"/>
            <a:ext cx="9392961" cy="4972744"/>
          </a:xfrm>
          <a:prstGeom prst="rect">
            <a:avLst/>
          </a:prstGeom>
        </p:spPr>
      </p:pic>
      <p:sp>
        <p:nvSpPr>
          <p:cNvPr id="17" name="Rectángulo 16"/>
          <p:cNvSpPr/>
          <p:nvPr/>
        </p:nvSpPr>
        <p:spPr>
          <a:xfrm>
            <a:off x="261230" y="3883227"/>
            <a:ext cx="9392961" cy="2879270"/>
          </a:xfrm>
          <a:prstGeom prst="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1054223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31" presetClass="entr" presetSubtype="0" fill="hold" grpId="1"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childTnLst>
                          </p:cTn>
                        </p:par>
                        <p:par>
                          <p:cTn id="19" fill="hold">
                            <p:stCondLst>
                              <p:cond delay="2000"/>
                            </p:stCondLst>
                            <p:childTnLst>
                              <p:par>
                                <p:cTn id="20" presetID="26" presetClass="emph" presetSubtype="0" fill="hold" grpId="0" nodeType="afterEffect">
                                  <p:stCondLst>
                                    <p:cond delay="0"/>
                                  </p:stCondLst>
                                  <p:childTnLst>
                                    <p:animEffect transition="out" filter="fade">
                                      <p:cBhvr>
                                        <p:cTn id="21" dur="500" tmFilter="0, 0; .2, .5; .8, .5; 1, 0"/>
                                        <p:tgtEl>
                                          <p:spTgt spid="17"/>
                                        </p:tgtEl>
                                      </p:cBhvr>
                                    </p:animEffect>
                                    <p:animScale>
                                      <p:cBhvr>
                                        <p:cTn id="22" dur="250" autoRev="1" fill="hold"/>
                                        <p:tgtEl>
                                          <p:spTgt spid="1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7" grpId="0" animBg="1"/>
      <p:bldP spid="17" grpId="1"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1178</TotalTime>
  <Words>2325</Words>
  <Application>Microsoft Office PowerPoint</Application>
  <PresentationFormat>Panorámica</PresentationFormat>
  <Paragraphs>247</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Cooper Black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ingSopHugoGarcia</dc:creator>
  <cp:lastModifiedBy>ingSopHugoGarcia</cp:lastModifiedBy>
  <cp:revision>128</cp:revision>
  <dcterms:created xsi:type="dcterms:W3CDTF">2016-10-03T16:22:30Z</dcterms:created>
  <dcterms:modified xsi:type="dcterms:W3CDTF">2016-10-06T01:02:54Z</dcterms:modified>
</cp:coreProperties>
</file>